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7.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8.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59"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0" d="100"/>
          <a:sy n="80" d="100"/>
        </p:scale>
        <p:origin x="10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HP\Documents\R\BikeRidesSummary.xlsx"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C:\Users\HP\Documents\R\BikeRidesSummary.xlsx" TargetMode="Externa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HP\Documents\R\BikeRidesSummary.xlsx" TargetMode="Externa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file:///C:\Users\HP\Documents\R\BikeRidesSummary.xlsx" TargetMode="Externa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oleObject" Target="file:///C:\Users\HP\Documents\R\BikeRidesSummary.xlsx" TargetMode="External"/></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oleObject" Target="file:///C:\Users\HP\Documents\R\BikeRidesSummary.xlsx" TargetMode="External"/></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oleObject" Target="file:///C:\Users\HP\Documents\R\SummaryMonth.xlsx" TargetMode="External"/></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Lbls>
            <c:dLbl>
              <c:idx val="0"/>
              <c:layout>
                <c:manualLayout>
                  <c:x val="8.1179609248679049E-2"/>
                  <c:y val="-5.8789341876678024E-2"/>
                </c:manualLayout>
              </c:layout>
              <c:tx>
                <c:rich>
                  <a:bodyPr rot="0" spcFirstLastPara="1" vertOverflow="ellipsis" vert="horz" wrap="square" lIns="38100" tIns="19050" rIns="38100" bIns="19050" anchor="ctr" anchorCtr="1">
                    <a:spAutoFit/>
                  </a:bodyPr>
                  <a:lstStyle/>
                  <a:p>
                    <a:pPr>
                      <a:defRPr sz="1200" b="0" i="0" u="none" strike="noStrike" kern="1200" baseline="0">
                        <a:solidFill>
                          <a:schemeClr val="accent1"/>
                        </a:solidFill>
                        <a:latin typeface="+mn-lt"/>
                        <a:ea typeface="+mn-ea"/>
                        <a:cs typeface="+mn-cs"/>
                      </a:defRPr>
                    </a:pPr>
                    <a:fld id="{7FB6E63E-DD7F-4053-92E6-22F928ECCAC1}" type="PERCENTAGE">
                      <a:rPr lang="en-US" sz="1200" b="1">
                        <a:solidFill>
                          <a:schemeClr val="accent1"/>
                        </a:solidFill>
                      </a:rPr>
                      <a:pPr>
                        <a:defRPr sz="1200">
                          <a:solidFill>
                            <a:schemeClr val="accent1"/>
                          </a:solidFill>
                        </a:defRPr>
                      </a:pPr>
                      <a:t>[PERCENTAGE]</a:t>
                    </a:fld>
                    <a:endParaRPr lang="en-US"/>
                  </a:p>
                </c:rich>
              </c:tx>
              <c:numFmt formatCode="0%" sourceLinked="0"/>
              <c:spPr>
                <a:solidFill>
                  <a:sysClr val="window" lastClr="FFFFFF"/>
                </a:solid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accent1"/>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15:layout/>
                  <c15:dlblFieldTable/>
                  <c15:showDataLabelsRange val="0"/>
                </c:ext>
              </c:extLst>
            </c:dLbl>
            <c:dLbl>
              <c:idx val="1"/>
              <c:layout>
                <c:manualLayout>
                  <c:x val="-5.8493366634496079E-3"/>
                  <c:y val="0.19441523964232266"/>
                </c:manualLayout>
              </c:layout>
              <c:tx>
                <c:rich>
                  <a:bodyPr rot="0" spcFirstLastPara="1" vertOverflow="ellipsis" vert="horz" wrap="square" lIns="38100" tIns="19050" rIns="38100" bIns="19050" anchor="ctr" anchorCtr="1">
                    <a:noAutofit/>
                  </a:bodyPr>
                  <a:lstStyle/>
                  <a:p>
                    <a:pPr>
                      <a:defRPr sz="1200" b="0" i="0" u="none" strike="noStrike" kern="1200" baseline="0">
                        <a:ln>
                          <a:noFill/>
                        </a:ln>
                        <a:solidFill>
                          <a:schemeClr val="accent2"/>
                        </a:solidFill>
                        <a:latin typeface="+mn-lt"/>
                        <a:ea typeface="+mn-ea"/>
                        <a:cs typeface="+mn-cs"/>
                      </a:defRPr>
                    </a:pPr>
                    <a:fld id="{3E717D42-A117-4D61-B2A2-3E76D0282362}" type="PERCENTAGE">
                      <a:rPr lang="en-US" sz="1200" b="1">
                        <a:ln>
                          <a:noFill/>
                        </a:ln>
                        <a:solidFill>
                          <a:schemeClr val="accent2"/>
                        </a:solidFill>
                      </a:rPr>
                      <a:pPr>
                        <a:defRPr sz="1200">
                          <a:ln>
                            <a:noFill/>
                          </a:ln>
                          <a:solidFill>
                            <a:schemeClr val="accent2"/>
                          </a:solidFill>
                        </a:defRPr>
                      </a:pPr>
                      <a:t>[PERCENTAGE]</a:t>
                    </a:fld>
                    <a:endParaRPr lang="en-US"/>
                  </a:p>
                </c:rich>
              </c:tx>
              <c:numFmt formatCode="0%" sourceLinked="0"/>
              <c:spPr>
                <a:solidFill>
                  <a:sysClr val="window" lastClr="FFFFFF"/>
                </a:solidFill>
                <a:ln>
                  <a:noFill/>
                </a:ln>
                <a:effectLst/>
              </c:spPr>
              <c:txPr>
                <a:bodyPr rot="0" spcFirstLastPara="1" vertOverflow="ellipsis" vert="horz" wrap="square" lIns="38100" tIns="19050" rIns="38100" bIns="19050" anchor="ctr" anchorCtr="1">
                  <a:noAutofit/>
                </a:bodyPr>
                <a:lstStyle/>
                <a:p>
                  <a:pPr>
                    <a:defRPr sz="1200" b="0" i="0" u="none" strike="noStrike" kern="1200" baseline="0">
                      <a:ln>
                        <a:noFill/>
                      </a:ln>
                      <a:solidFill>
                        <a:schemeClr val="accent2"/>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15:layout>
                    <c:manualLayout>
                      <c:w val="9.8626199101222181E-2"/>
                      <c:h val="0.10309470628492355"/>
                    </c:manualLayout>
                  </c15:layout>
                  <c15:dlblFieldTable/>
                  <c15:showDataLabelsRange val="0"/>
                </c:ext>
              </c:extLst>
            </c:dLbl>
            <c:numFmt formatCode="0%" sourceLinked="0"/>
            <c:spPr>
              <a:solidFill>
                <a:sysClr val="window" lastClr="FFFFFF"/>
              </a:solid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0"/>
            <c:extLst>
              <c:ext xmlns:c15="http://schemas.microsoft.com/office/drawing/2012/chart" uri="{CE6537A1-D6FC-4f65-9D91-7224C49458BB}"/>
            </c:extLst>
          </c:dLbls>
          <c:cat>
            <c:strRef>
              <c:f>'Total ride share each user'!$A$2:$A$3</c:f>
              <c:strCache>
                <c:ptCount val="2"/>
                <c:pt idx="0">
                  <c:v>Casual</c:v>
                </c:pt>
                <c:pt idx="1">
                  <c:v>Member</c:v>
                </c:pt>
              </c:strCache>
            </c:strRef>
          </c:cat>
          <c:val>
            <c:numRef>
              <c:f>'Total ride share each user'!$B$2:$B$3</c:f>
              <c:numCache>
                <c:formatCode>General</c:formatCode>
                <c:ptCount val="2"/>
                <c:pt idx="0">
                  <c:v>249241</c:v>
                </c:pt>
                <c:pt idx="1">
                  <c:v>356842</c:v>
                </c:pt>
              </c:numCache>
            </c:numRef>
          </c:val>
        </c:ser>
        <c:dLbls>
          <c:showLegendKey val="0"/>
          <c:showVal val="1"/>
          <c:showCatName val="0"/>
          <c:showSerName val="0"/>
          <c:showPercent val="0"/>
          <c:showBubbleSize val="0"/>
          <c:showLeaderLines val="0"/>
        </c:dLbls>
        <c:firstSliceAng val="0"/>
      </c:pieChart>
      <c:spPr>
        <a:noFill/>
        <a:ln>
          <a:noFill/>
        </a:ln>
        <a:effectLst/>
      </c:spPr>
    </c:plotArea>
    <c:legend>
      <c:legendPos val="r"/>
      <c:legendEntry>
        <c:idx val="0"/>
        <c:txPr>
          <a:bodyPr rot="0" spcFirstLastPara="1" vertOverflow="ellipsis" vert="horz" wrap="square" anchor="ctr" anchorCtr="1"/>
          <a:lstStyle/>
          <a:p>
            <a:pPr>
              <a:defRPr sz="1200" b="0" i="0" u="none" strike="noStrike" kern="1200" baseline="0">
                <a:solidFill>
                  <a:schemeClr val="accent1"/>
                </a:solidFill>
                <a:latin typeface="+mn-lt"/>
                <a:ea typeface="+mn-ea"/>
                <a:cs typeface="+mn-cs"/>
              </a:defRPr>
            </a:pPr>
            <a:endParaRPr lang="en-US"/>
          </a:p>
        </c:txPr>
      </c:legendEntry>
      <c:legendEntry>
        <c:idx val="1"/>
        <c:txPr>
          <a:bodyPr rot="0" spcFirstLastPara="1" vertOverflow="ellipsis" vert="horz" wrap="square" anchor="ctr" anchorCtr="1"/>
          <a:lstStyle/>
          <a:p>
            <a:pPr>
              <a:defRPr sz="1200" b="0" i="0" u="none" strike="noStrike" kern="1200" baseline="0">
                <a:solidFill>
                  <a:schemeClr val="accent2"/>
                </a:solidFill>
                <a:latin typeface="+mn-lt"/>
                <a:ea typeface="+mn-ea"/>
                <a:cs typeface="+mn-cs"/>
              </a:defRPr>
            </a:pPr>
            <a:endParaRPr lang="en-US"/>
          </a:p>
        </c:txPr>
      </c:legendEntry>
      <c:layout>
        <c:manualLayout>
          <c:xMode val="edge"/>
          <c:yMode val="edge"/>
          <c:x val="0.78336728349184881"/>
          <c:y val="0.60970331430634206"/>
          <c:w val="0.14062506905757663"/>
          <c:h val="0.2091699569072490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[BikeRidesSummary.xlsx]Avr dur of rides!PivotTable44</c:name>
    <c:fmtId val="12"/>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c:spPr>
      </c:pivotFmt>
      <c:pivotFmt>
        <c:idx val="2"/>
        <c:spPr>
          <a:solidFill>
            <a:schemeClr val="accent1"/>
          </a:solidFill>
          <a:ln>
            <a:noFill/>
          </a:ln>
          <a:effectLst/>
        </c:spPr>
        <c:marker>
          <c:symbol val="none"/>
        </c:marker>
      </c:pivotFmt>
      <c:pivotFmt>
        <c:idx val="3"/>
        <c:spPr>
          <a:solidFill>
            <a:schemeClr val="accent2"/>
          </a:solidFill>
          <a:ln>
            <a:noFill/>
          </a:ln>
          <a:effectLst/>
        </c:spPr>
      </c:pivotFmt>
      <c:pivotFmt>
        <c:idx val="4"/>
        <c:spPr>
          <a:solidFill>
            <a:schemeClr val="accent1"/>
          </a:solidFill>
          <a:ln>
            <a:noFill/>
          </a:ln>
          <a:effectLst/>
        </c:spPr>
        <c:marker>
          <c:symbol val="none"/>
        </c:marker>
      </c:pivotFmt>
      <c:pivotFmt>
        <c:idx val="5"/>
        <c:spPr>
          <a:solidFill>
            <a:schemeClr val="accent2"/>
          </a:solidFill>
          <a:ln>
            <a:noFill/>
          </a:ln>
          <a:effectLst/>
        </c:spPr>
      </c:pivotFmt>
    </c:pivotFmts>
    <c:plotArea>
      <c:layout/>
      <c:barChart>
        <c:barDir val="col"/>
        <c:grouping val="clustered"/>
        <c:varyColors val="0"/>
        <c:ser>
          <c:idx val="0"/>
          <c:order val="0"/>
          <c:tx>
            <c:strRef>
              <c:f>'Avr dur of rides'!$B$3</c:f>
              <c:strCache>
                <c:ptCount val="1"/>
                <c:pt idx="0">
                  <c:v>Total</c:v>
                </c:pt>
              </c:strCache>
            </c:strRef>
          </c:tx>
          <c:spPr>
            <a:solidFill>
              <a:schemeClr val="accent1"/>
            </a:solidFill>
            <a:ln>
              <a:noFill/>
            </a:ln>
            <a:effectLst/>
          </c:spPr>
          <c:invertIfNegative val="0"/>
          <c:dPt>
            <c:idx val="1"/>
            <c:invertIfNegative val="0"/>
            <c:bubble3D val="0"/>
            <c:spPr>
              <a:solidFill>
                <a:schemeClr val="accent2"/>
              </a:solidFill>
              <a:ln>
                <a:noFill/>
              </a:ln>
              <a:effectLst/>
            </c:spPr>
          </c:dPt>
          <c:cat>
            <c:strRef>
              <c:f>'Avr dur of rides'!$A$4:$A$6</c:f>
              <c:strCache>
                <c:ptCount val="2"/>
                <c:pt idx="0">
                  <c:v>casual</c:v>
                </c:pt>
                <c:pt idx="1">
                  <c:v>member</c:v>
                </c:pt>
              </c:strCache>
            </c:strRef>
          </c:cat>
          <c:val>
            <c:numRef>
              <c:f>'Avr dur of rides'!$B$4:$B$6</c:f>
              <c:numCache>
                <c:formatCode>hh:mm:ss</c:formatCode>
                <c:ptCount val="2"/>
                <c:pt idx="0">
                  <c:v>1.9867724867724867E-2</c:v>
                </c:pt>
                <c:pt idx="1">
                  <c:v>8.9203042328042347E-3</c:v>
                </c:pt>
              </c:numCache>
            </c:numRef>
          </c:val>
        </c:ser>
        <c:dLbls>
          <c:showLegendKey val="0"/>
          <c:showVal val="0"/>
          <c:showCatName val="0"/>
          <c:showSerName val="0"/>
          <c:showPercent val="0"/>
          <c:showBubbleSize val="0"/>
        </c:dLbls>
        <c:gapWidth val="219"/>
        <c:overlap val="-27"/>
        <c:axId val="221684024"/>
        <c:axId val="221692608"/>
      </c:barChart>
      <c:catAx>
        <c:axId val="2216840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21692608"/>
        <c:crosses val="autoZero"/>
        <c:auto val="1"/>
        <c:lblAlgn val="ctr"/>
        <c:lblOffset val="100"/>
        <c:noMultiLvlLbl val="0"/>
      </c:catAx>
      <c:valAx>
        <c:axId val="221692608"/>
        <c:scaling>
          <c:orientation val="minMax"/>
        </c:scaling>
        <c:delete val="0"/>
        <c:axPos val="l"/>
        <c:majorGridlines>
          <c:spPr>
            <a:ln w="9525" cap="flat" cmpd="sng" algn="ctr">
              <a:solidFill>
                <a:schemeClr val="tx1">
                  <a:lumMod val="15000"/>
                  <a:lumOff val="85000"/>
                </a:schemeClr>
              </a:solidFill>
              <a:round/>
            </a:ln>
            <a:effectLst/>
          </c:spPr>
        </c:majorGridlines>
        <c:numFmt formatCode="hh:mm:ss"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21684024"/>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[BikeRidesSummary.xlsx]Total rides by days of week!PivotTable10</c:name>
    <c:fmtId val="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800" b="0" i="0" baseline="0">
                <a:effectLst/>
              </a:rPr>
              <a:t>Total Number of Rides From October 2021 to September 2022</a:t>
            </a:r>
            <a:endParaRPr lang="en-US">
              <a:effectLst/>
            </a:endParaRP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1"/>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3"/>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4"/>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5"/>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s>
    <c:plotArea>
      <c:layout/>
      <c:lineChart>
        <c:grouping val="standard"/>
        <c:varyColors val="0"/>
        <c:ser>
          <c:idx val="0"/>
          <c:order val="0"/>
          <c:tx>
            <c:strRef>
              <c:f>'Total rides by days of week'!$B$3</c:f>
              <c:strCache>
                <c:ptCount val="1"/>
                <c:pt idx="0">
                  <c:v>Sum of Casual</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'Total rides by days of week'!$A$4:$A$11</c:f>
              <c:strCache>
                <c:ptCount val="7"/>
                <c:pt idx="0">
                  <c:v>Sun</c:v>
                </c:pt>
                <c:pt idx="1">
                  <c:v>Mon</c:v>
                </c:pt>
                <c:pt idx="2">
                  <c:v>Tue</c:v>
                </c:pt>
                <c:pt idx="3">
                  <c:v>Wed</c:v>
                </c:pt>
                <c:pt idx="4">
                  <c:v>Thu</c:v>
                </c:pt>
                <c:pt idx="5">
                  <c:v>Fri</c:v>
                </c:pt>
                <c:pt idx="6">
                  <c:v>Sat</c:v>
                </c:pt>
              </c:strCache>
            </c:strRef>
          </c:cat>
          <c:val>
            <c:numRef>
              <c:f>'Total rides by days of week'!$B$4:$B$11</c:f>
              <c:numCache>
                <c:formatCode>General</c:formatCode>
                <c:ptCount val="7"/>
                <c:pt idx="0">
                  <c:v>42168</c:v>
                </c:pt>
                <c:pt idx="1">
                  <c:v>28838</c:v>
                </c:pt>
                <c:pt idx="2">
                  <c:v>28795</c:v>
                </c:pt>
                <c:pt idx="3">
                  <c:v>29398</c:v>
                </c:pt>
                <c:pt idx="4">
                  <c:v>31770</c:v>
                </c:pt>
                <c:pt idx="5">
                  <c:v>36460</c:v>
                </c:pt>
                <c:pt idx="6">
                  <c:v>51812</c:v>
                </c:pt>
              </c:numCache>
            </c:numRef>
          </c:val>
          <c:smooth val="0"/>
        </c:ser>
        <c:ser>
          <c:idx val="1"/>
          <c:order val="1"/>
          <c:tx>
            <c:strRef>
              <c:f>'Total rides by days of week'!$C$3</c:f>
              <c:strCache>
                <c:ptCount val="1"/>
                <c:pt idx="0">
                  <c:v>Sum of Member</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'Total rides by days of week'!$A$4:$A$11</c:f>
              <c:strCache>
                <c:ptCount val="7"/>
                <c:pt idx="0">
                  <c:v>Sun</c:v>
                </c:pt>
                <c:pt idx="1">
                  <c:v>Mon</c:v>
                </c:pt>
                <c:pt idx="2">
                  <c:v>Tue</c:v>
                </c:pt>
                <c:pt idx="3">
                  <c:v>Wed</c:v>
                </c:pt>
                <c:pt idx="4">
                  <c:v>Thu</c:v>
                </c:pt>
                <c:pt idx="5">
                  <c:v>Fri</c:v>
                </c:pt>
                <c:pt idx="6">
                  <c:v>Sat</c:v>
                </c:pt>
              </c:strCache>
            </c:strRef>
          </c:cat>
          <c:val>
            <c:numRef>
              <c:f>'Total rides by days of week'!$C$4:$C$11</c:f>
              <c:numCache>
                <c:formatCode>General</c:formatCode>
                <c:ptCount val="7"/>
                <c:pt idx="0">
                  <c:v>41216</c:v>
                </c:pt>
                <c:pt idx="1">
                  <c:v>49082</c:v>
                </c:pt>
                <c:pt idx="2">
                  <c:v>56509</c:v>
                </c:pt>
                <c:pt idx="3">
                  <c:v>56108</c:v>
                </c:pt>
                <c:pt idx="4">
                  <c:v>55023</c:v>
                </c:pt>
                <c:pt idx="5">
                  <c:v>51313</c:v>
                </c:pt>
                <c:pt idx="6">
                  <c:v>47591</c:v>
                </c:pt>
              </c:numCache>
            </c:numRef>
          </c:val>
          <c:smooth val="0"/>
        </c:ser>
        <c:dLbls>
          <c:showLegendKey val="0"/>
          <c:showVal val="0"/>
          <c:showCatName val="0"/>
          <c:showSerName val="0"/>
          <c:showPercent val="0"/>
          <c:showBubbleSize val="0"/>
        </c:dLbls>
        <c:marker val="1"/>
        <c:smooth val="0"/>
        <c:axId val="221848528"/>
        <c:axId val="221848912"/>
      </c:lineChart>
      <c:catAx>
        <c:axId val="2218485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221848912"/>
        <c:crosses val="autoZero"/>
        <c:auto val="1"/>
        <c:lblAlgn val="ctr"/>
        <c:lblOffset val="100"/>
        <c:noMultiLvlLbl val="0"/>
      </c:catAx>
      <c:valAx>
        <c:axId val="2218489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221848528"/>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[BikeRidesSummary.xlsx]Average dur of rides by week!PivotTable24</c:name>
    <c:fmtId val="4"/>
  </c:pivotSource>
  <c:chart>
    <c:autoTitleDeleted val="1"/>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1"/>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3"/>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4"/>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5"/>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s>
    <c:plotArea>
      <c:layout/>
      <c:lineChart>
        <c:grouping val="standard"/>
        <c:varyColors val="0"/>
        <c:ser>
          <c:idx val="0"/>
          <c:order val="0"/>
          <c:tx>
            <c:strRef>
              <c:f>'Average dur of rides by week'!$B$3:$B$4</c:f>
              <c:strCache>
                <c:ptCount val="1"/>
                <c:pt idx="0">
                  <c:v>casual</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'Average dur of rides by week'!$A$5:$A$12</c:f>
              <c:strCache>
                <c:ptCount val="7"/>
                <c:pt idx="0">
                  <c:v>Sunday</c:v>
                </c:pt>
                <c:pt idx="1">
                  <c:v>Monday</c:v>
                </c:pt>
                <c:pt idx="2">
                  <c:v>Tuesday</c:v>
                </c:pt>
                <c:pt idx="3">
                  <c:v>Wednesday</c:v>
                </c:pt>
                <c:pt idx="4">
                  <c:v>Thursday</c:v>
                </c:pt>
                <c:pt idx="5">
                  <c:v>Friday</c:v>
                </c:pt>
                <c:pt idx="6">
                  <c:v>Saturday</c:v>
                </c:pt>
              </c:strCache>
            </c:strRef>
          </c:cat>
          <c:val>
            <c:numRef>
              <c:f>'Average dur of rides by week'!$B$5:$B$12</c:f>
              <c:numCache>
                <c:formatCode>hh:mm:ss</c:formatCode>
                <c:ptCount val="7"/>
                <c:pt idx="0">
                  <c:v>2.5104166666666664E-2</c:v>
                </c:pt>
                <c:pt idx="1">
                  <c:v>1.9282407407407408E-2</c:v>
                </c:pt>
                <c:pt idx="2">
                  <c:v>1.7013888888888887E-2</c:v>
                </c:pt>
                <c:pt idx="3">
                  <c:v>1.7928240740740741E-2</c:v>
                </c:pt>
                <c:pt idx="4">
                  <c:v>1.7881944444444443E-2</c:v>
                </c:pt>
                <c:pt idx="5">
                  <c:v>1.8402777777777778E-2</c:v>
                </c:pt>
                <c:pt idx="6">
                  <c:v>2.3460648148148147E-2</c:v>
                </c:pt>
              </c:numCache>
            </c:numRef>
          </c:val>
          <c:smooth val="0"/>
        </c:ser>
        <c:ser>
          <c:idx val="1"/>
          <c:order val="1"/>
          <c:tx>
            <c:strRef>
              <c:f>'Average dur of rides by week'!$C$3:$C$4</c:f>
              <c:strCache>
                <c:ptCount val="1"/>
                <c:pt idx="0">
                  <c:v>member</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'Average dur of rides by week'!$A$5:$A$12</c:f>
              <c:strCache>
                <c:ptCount val="7"/>
                <c:pt idx="0">
                  <c:v>Sunday</c:v>
                </c:pt>
                <c:pt idx="1">
                  <c:v>Monday</c:v>
                </c:pt>
                <c:pt idx="2">
                  <c:v>Tuesday</c:v>
                </c:pt>
                <c:pt idx="3">
                  <c:v>Wednesday</c:v>
                </c:pt>
                <c:pt idx="4">
                  <c:v>Thursday</c:v>
                </c:pt>
                <c:pt idx="5">
                  <c:v>Friday</c:v>
                </c:pt>
                <c:pt idx="6">
                  <c:v>Saturday</c:v>
                </c:pt>
              </c:strCache>
            </c:strRef>
          </c:cat>
          <c:val>
            <c:numRef>
              <c:f>'Average dur of rides by week'!$C$5:$C$12</c:f>
              <c:numCache>
                <c:formatCode>hh:mm:ss</c:formatCode>
                <c:ptCount val="7"/>
                <c:pt idx="0">
                  <c:v>9.8263888888888897E-3</c:v>
                </c:pt>
                <c:pt idx="1">
                  <c:v>8.5416666666666679E-3</c:v>
                </c:pt>
                <c:pt idx="2">
                  <c:v>8.5416666666666679E-3</c:v>
                </c:pt>
                <c:pt idx="3">
                  <c:v>8.4027777777777781E-3</c:v>
                </c:pt>
                <c:pt idx="4">
                  <c:v>8.5416666666666679E-3</c:v>
                </c:pt>
                <c:pt idx="5">
                  <c:v>8.6805555555555559E-3</c:v>
                </c:pt>
                <c:pt idx="6">
                  <c:v>9.9074074074074082E-3</c:v>
                </c:pt>
              </c:numCache>
            </c:numRef>
          </c:val>
          <c:smooth val="0"/>
        </c:ser>
        <c:dLbls>
          <c:showLegendKey val="0"/>
          <c:showVal val="0"/>
          <c:showCatName val="0"/>
          <c:showSerName val="0"/>
          <c:showPercent val="0"/>
          <c:showBubbleSize val="0"/>
        </c:dLbls>
        <c:marker val="1"/>
        <c:smooth val="0"/>
        <c:axId val="222005808"/>
        <c:axId val="220589720"/>
      </c:lineChart>
      <c:catAx>
        <c:axId val="22200580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b"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220589720"/>
        <c:crosses val="autoZero"/>
        <c:auto val="1"/>
        <c:lblAlgn val="ctr"/>
        <c:lblOffset val="100"/>
        <c:noMultiLvlLbl val="0"/>
      </c:catAx>
      <c:valAx>
        <c:axId val="220589720"/>
        <c:scaling>
          <c:orientation val="minMax"/>
        </c:scaling>
        <c:delete val="0"/>
        <c:axPos val="l"/>
        <c:majorGridlines>
          <c:spPr>
            <a:ln w="9525" cap="flat" cmpd="sng" algn="ctr">
              <a:solidFill>
                <a:schemeClr val="tx1">
                  <a:lumMod val="15000"/>
                  <a:lumOff val="85000"/>
                </a:schemeClr>
              </a:solidFill>
              <a:round/>
            </a:ln>
            <a:effectLst/>
          </c:spPr>
        </c:majorGridlines>
        <c:numFmt formatCode="hh:mm:ss" sourceLinked="1"/>
        <c:majorTickMark val="out"/>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222005808"/>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NUMBER OF RIDES</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dPt>
            <c:idx val="1"/>
            <c:invertIfNegative val="0"/>
            <c:bubble3D val="0"/>
            <c:spPr>
              <a:solidFill>
                <a:schemeClr val="accent2"/>
              </a:solidFill>
              <a:ln>
                <a:noFill/>
              </a:ln>
              <a:effectLst/>
            </c:spPr>
          </c:dPt>
          <c:trendline>
            <c:spPr>
              <a:ln w="19050" cap="rnd">
                <a:solidFill>
                  <a:schemeClr val="accent1"/>
                </a:solidFill>
                <a:prstDash val="sysDot"/>
              </a:ln>
              <a:effectLst/>
            </c:spPr>
            <c:trendlineType val="linear"/>
            <c:dispRSqr val="0"/>
            <c:dispEq val="0"/>
          </c:trendline>
          <c:cat>
            <c:strRef>
              <c:f>'Weekday vs weekend'!$A$16:$A$17</c:f>
              <c:strCache>
                <c:ptCount val="2"/>
                <c:pt idx="0">
                  <c:v>Weekday</c:v>
                </c:pt>
                <c:pt idx="1">
                  <c:v>Weekend</c:v>
                </c:pt>
              </c:strCache>
            </c:strRef>
          </c:cat>
          <c:val>
            <c:numRef>
              <c:f>'Weekday vs weekend'!$B$16:$B$17</c:f>
              <c:numCache>
                <c:formatCode>General</c:formatCode>
                <c:ptCount val="2"/>
                <c:pt idx="0">
                  <c:v>31052</c:v>
                </c:pt>
                <c:pt idx="1">
                  <c:v>46990</c:v>
                </c:pt>
              </c:numCache>
            </c:numRef>
          </c:val>
        </c:ser>
        <c:dLbls>
          <c:showLegendKey val="0"/>
          <c:showVal val="0"/>
          <c:showCatName val="0"/>
          <c:showSerName val="0"/>
          <c:showPercent val="0"/>
          <c:showBubbleSize val="0"/>
        </c:dLbls>
        <c:gapWidth val="219"/>
        <c:overlap val="-27"/>
        <c:axId val="220583840"/>
        <c:axId val="220585016"/>
      </c:barChart>
      <c:catAx>
        <c:axId val="220583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20585016"/>
        <c:crosses val="autoZero"/>
        <c:auto val="1"/>
        <c:lblAlgn val="ctr"/>
        <c:lblOffset val="100"/>
        <c:noMultiLvlLbl val="0"/>
      </c:catAx>
      <c:valAx>
        <c:axId val="2205850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205838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Duration</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dPt>
            <c:idx val="1"/>
            <c:invertIfNegative val="0"/>
            <c:bubble3D val="0"/>
            <c:spPr>
              <a:solidFill>
                <a:schemeClr val="accent2"/>
              </a:solidFill>
              <a:ln>
                <a:noFill/>
              </a:ln>
              <a:effectLst/>
            </c:spPr>
          </c:dPt>
          <c:trendline>
            <c:spPr>
              <a:ln w="19050" cap="rnd">
                <a:solidFill>
                  <a:schemeClr val="accent1"/>
                </a:solidFill>
                <a:prstDash val="sysDot"/>
              </a:ln>
              <a:effectLst/>
            </c:spPr>
            <c:trendlineType val="linear"/>
            <c:dispRSqr val="0"/>
            <c:dispEq val="0"/>
          </c:trendline>
          <c:cat>
            <c:strRef>
              <c:f>'Weekday vs weekend'!$A$20:$A$21</c:f>
              <c:strCache>
                <c:ptCount val="2"/>
                <c:pt idx="0">
                  <c:v>Weekday</c:v>
                </c:pt>
                <c:pt idx="1">
                  <c:v>Weekend</c:v>
                </c:pt>
              </c:strCache>
            </c:strRef>
          </c:cat>
          <c:val>
            <c:numRef>
              <c:f>'Weekday vs weekend'!$B$20:$B$21</c:f>
              <c:numCache>
                <c:formatCode>hh:mm:ss</c:formatCode>
                <c:ptCount val="2"/>
                <c:pt idx="0">
                  <c:v>1.8112308102656953E-2</c:v>
                </c:pt>
                <c:pt idx="1">
                  <c:v>2.4193763645535302E-2</c:v>
                </c:pt>
              </c:numCache>
            </c:numRef>
          </c:val>
        </c:ser>
        <c:dLbls>
          <c:showLegendKey val="0"/>
          <c:showVal val="0"/>
          <c:showCatName val="0"/>
          <c:showSerName val="0"/>
          <c:showPercent val="0"/>
          <c:showBubbleSize val="0"/>
        </c:dLbls>
        <c:gapWidth val="219"/>
        <c:overlap val="-27"/>
        <c:axId val="220588152"/>
        <c:axId val="220586584"/>
      </c:barChart>
      <c:catAx>
        <c:axId val="2205881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20586584"/>
        <c:crosses val="autoZero"/>
        <c:auto val="1"/>
        <c:lblAlgn val="ctr"/>
        <c:lblOffset val="100"/>
        <c:noMultiLvlLbl val="0"/>
      </c:catAx>
      <c:valAx>
        <c:axId val="220586584"/>
        <c:scaling>
          <c:orientation val="minMax"/>
        </c:scaling>
        <c:delete val="0"/>
        <c:axPos val="l"/>
        <c:majorGridlines>
          <c:spPr>
            <a:ln w="9525" cap="flat" cmpd="sng" algn="ctr">
              <a:solidFill>
                <a:schemeClr val="tx1">
                  <a:lumMod val="15000"/>
                  <a:lumOff val="85000"/>
                </a:schemeClr>
              </a:solidFill>
              <a:round/>
            </a:ln>
            <a:effectLst/>
          </c:spPr>
        </c:majorGridlines>
        <c:numFmt formatCode="hh:mm:ss"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205881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[SummaryMonth.xlsx]AverageMonthlyDur!PivotTable2</c:name>
    <c:fmtId val="4"/>
  </c:pivotSource>
  <c:chart>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1"/>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3"/>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4"/>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5"/>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s>
    <c:plotArea>
      <c:layout/>
      <c:lineChart>
        <c:grouping val="standard"/>
        <c:varyColors val="0"/>
        <c:ser>
          <c:idx val="0"/>
          <c:order val="0"/>
          <c:tx>
            <c:strRef>
              <c:f>AverageMonthlyDur!$B$3:$B$4</c:f>
              <c:strCache>
                <c:ptCount val="1"/>
                <c:pt idx="0">
                  <c:v>casual</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AverageMonthlyDur!$A$5:$A$17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AverageMonthlyDur!$B$5:$B$17</c:f>
              <c:numCache>
                <c:formatCode>hh:mm:ss</c:formatCode>
                <c:ptCount val="12"/>
                <c:pt idx="0">
                  <c:v>1.6469907407407405E-2</c:v>
                </c:pt>
                <c:pt idx="1">
                  <c:v>1.8449074074074073E-2</c:v>
                </c:pt>
                <c:pt idx="2">
                  <c:v>2.0231481481481482E-2</c:v>
                </c:pt>
                <c:pt idx="3">
                  <c:v>2.0682870370370372E-2</c:v>
                </c:pt>
                <c:pt idx="4">
                  <c:v>2.1423611111111112E-2</c:v>
                </c:pt>
                <c:pt idx="5">
                  <c:v>2.0046296296296295E-2</c:v>
                </c:pt>
                <c:pt idx="6">
                  <c:v>2.0081018518518519E-2</c:v>
                </c:pt>
                <c:pt idx="7">
                  <c:v>2.0358796296296295E-2</c:v>
                </c:pt>
                <c:pt idx="8">
                  <c:v>2.1412037037037035E-2</c:v>
                </c:pt>
                <c:pt idx="9">
                  <c:v>1.8668981481481481E-2</c:v>
                </c:pt>
                <c:pt idx="10">
                  <c:v>1.4675925925925926E-2</c:v>
                </c:pt>
                <c:pt idx="11">
                  <c:v>1.7546296296296296E-2</c:v>
                </c:pt>
              </c:numCache>
            </c:numRef>
          </c:val>
          <c:smooth val="0"/>
        </c:ser>
        <c:ser>
          <c:idx val="1"/>
          <c:order val="1"/>
          <c:tx>
            <c:strRef>
              <c:f>AverageMonthlyDur!$C$3:$C$4</c:f>
              <c:strCache>
                <c:ptCount val="1"/>
                <c:pt idx="0">
                  <c:v>member</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AverageMonthlyDur!$A$5:$A$17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AverageMonthlyDur!$C$5:$C$17</c:f>
              <c:numCache>
                <c:formatCode>hh:mm:ss</c:formatCode>
                <c:ptCount val="12"/>
                <c:pt idx="0">
                  <c:v>8.2870370370370372E-3</c:v>
                </c:pt>
                <c:pt idx="1">
                  <c:v>7.7546296296296287E-3</c:v>
                </c:pt>
                <c:pt idx="2">
                  <c:v>8.3101851851851861E-3</c:v>
                </c:pt>
                <c:pt idx="3">
                  <c:v>7.8472222222222224E-3</c:v>
                </c:pt>
                <c:pt idx="4">
                  <c:v>9.386574074074075E-3</c:v>
                </c:pt>
                <c:pt idx="5">
                  <c:v>9.5949074074074079E-3</c:v>
                </c:pt>
                <c:pt idx="6">
                  <c:v>9.4212962962962957E-3</c:v>
                </c:pt>
                <c:pt idx="7">
                  <c:v>9.1898148148148139E-3</c:v>
                </c:pt>
                <c:pt idx="8">
                  <c:v>9.0277777777777787E-3</c:v>
                </c:pt>
                <c:pt idx="9">
                  <c:v>8.4953703703703701E-3</c:v>
                </c:pt>
                <c:pt idx="10">
                  <c:v>7.8356481481481489E-3</c:v>
                </c:pt>
                <c:pt idx="11">
                  <c:v>7.789351851851852E-3</c:v>
                </c:pt>
              </c:numCache>
            </c:numRef>
          </c:val>
          <c:smooth val="0"/>
        </c:ser>
        <c:dLbls>
          <c:showLegendKey val="0"/>
          <c:showVal val="0"/>
          <c:showCatName val="0"/>
          <c:showSerName val="0"/>
          <c:showPercent val="0"/>
          <c:showBubbleSize val="0"/>
        </c:dLbls>
        <c:marker val="1"/>
        <c:smooth val="0"/>
        <c:axId val="220582272"/>
        <c:axId val="220583056"/>
      </c:lineChart>
      <c:catAx>
        <c:axId val="220582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220583056"/>
        <c:crosses val="autoZero"/>
        <c:auto val="1"/>
        <c:lblAlgn val="ctr"/>
        <c:lblOffset val="100"/>
        <c:noMultiLvlLbl val="0"/>
      </c:catAx>
      <c:valAx>
        <c:axId val="220583056"/>
        <c:scaling>
          <c:orientation val="minMax"/>
        </c:scaling>
        <c:delete val="0"/>
        <c:axPos val="l"/>
        <c:majorGridlines>
          <c:spPr>
            <a:ln w="9525" cap="flat" cmpd="sng" algn="ctr">
              <a:solidFill>
                <a:schemeClr val="tx1">
                  <a:lumMod val="15000"/>
                  <a:lumOff val="85000"/>
                </a:schemeClr>
              </a:solidFill>
              <a:round/>
            </a:ln>
            <a:effectLst/>
          </c:spPr>
        </c:majorGridlines>
        <c:numFmt formatCode="hh:mm:ss"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220582272"/>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[SummaryStation.xlsx]Sheet1!PivotTable8</c:name>
    <c:fmtId val="10"/>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pivotFmt>
    </c:pivotFmts>
    <c:plotArea>
      <c:layout/>
      <c:barChart>
        <c:barDir val="bar"/>
        <c:grouping val="clustered"/>
        <c:varyColors val="0"/>
        <c:ser>
          <c:idx val="0"/>
          <c:order val="0"/>
          <c:tx>
            <c:strRef>
              <c:f>Sheet1!$B$3</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invertIfNegative val="0"/>
          <c:cat>
            <c:strRef>
              <c:f>Sheet1!$A$4:$A$9</c:f>
              <c:strCache>
                <c:ptCount val="5"/>
                <c:pt idx="0">
                  <c:v>DuSable Lake Shore Dr &amp; Monroe St</c:v>
                </c:pt>
                <c:pt idx="1">
                  <c:v>DuSable Lake Shore Dr &amp; North Blvd</c:v>
                </c:pt>
                <c:pt idx="2">
                  <c:v>Michigan Ave &amp; Oak St</c:v>
                </c:pt>
                <c:pt idx="3">
                  <c:v>Millennium Park</c:v>
                </c:pt>
                <c:pt idx="4">
                  <c:v>Streeter Dr &amp; Grand Ave</c:v>
                </c:pt>
              </c:strCache>
            </c:strRef>
          </c:cat>
          <c:val>
            <c:numRef>
              <c:f>Sheet1!$B$4:$B$9</c:f>
              <c:numCache>
                <c:formatCode>General</c:formatCode>
                <c:ptCount val="5"/>
                <c:pt idx="0">
                  <c:v>3369</c:v>
                </c:pt>
                <c:pt idx="1">
                  <c:v>2510</c:v>
                </c:pt>
                <c:pt idx="2">
                  <c:v>2657</c:v>
                </c:pt>
                <c:pt idx="3">
                  <c:v>2898</c:v>
                </c:pt>
                <c:pt idx="4">
                  <c:v>6067</c:v>
                </c:pt>
              </c:numCache>
            </c:numRef>
          </c:val>
        </c:ser>
        <c:dLbls>
          <c:showLegendKey val="0"/>
          <c:showVal val="0"/>
          <c:showCatName val="0"/>
          <c:showSerName val="0"/>
          <c:showPercent val="0"/>
          <c:showBubbleSize val="0"/>
        </c:dLbls>
        <c:gapWidth val="100"/>
        <c:axId val="251918016"/>
        <c:axId val="251918800"/>
      </c:barChart>
      <c:catAx>
        <c:axId val="251918016"/>
        <c:scaling>
          <c:orientation val="minMax"/>
        </c:scaling>
        <c:delete val="0"/>
        <c:axPos val="l"/>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2"/>
                </a:solidFill>
                <a:latin typeface="+mn-lt"/>
                <a:ea typeface="+mn-ea"/>
                <a:cs typeface="+mn-cs"/>
              </a:defRPr>
            </a:pPr>
            <a:endParaRPr lang="en-US"/>
          </a:p>
        </c:txPr>
        <c:crossAx val="251918800"/>
        <c:crosses val="autoZero"/>
        <c:auto val="1"/>
        <c:lblAlgn val="ctr"/>
        <c:lblOffset val="100"/>
        <c:noMultiLvlLbl val="0"/>
      </c:catAx>
      <c:valAx>
        <c:axId val="251918800"/>
        <c:scaling>
          <c:orientation val="minMax"/>
        </c:scaling>
        <c:delete val="0"/>
        <c:axPos val="b"/>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251918016"/>
        <c:crosses val="autoZero"/>
        <c:crossBetween val="between"/>
      </c:valAx>
      <c:spPr>
        <a:noFill/>
        <a:ln>
          <a:noFill/>
        </a:ln>
        <a:effectLst/>
      </c:spPr>
    </c:plotArea>
    <c:legend>
      <c:legendPos val="r"/>
      <c:legendEntry>
        <c:idx val="0"/>
        <c:txPr>
          <a:bodyPr rot="0" spcFirstLastPara="1" vertOverflow="ellipsis" vert="horz" wrap="square" anchor="ctr" anchorCtr="1"/>
          <a:lstStyle/>
          <a:p>
            <a:pPr>
              <a:defRPr sz="1400" b="0" i="0" u="none" strike="noStrike" kern="1200" baseline="0">
                <a:solidFill>
                  <a:schemeClr val="tx2"/>
                </a:solidFill>
                <a:latin typeface="+mn-lt"/>
                <a:ea typeface="+mn-ea"/>
                <a:cs typeface="+mn-cs"/>
              </a:defRPr>
            </a:pPr>
            <a:endParaRPr lang="en-US"/>
          </a:p>
        </c:txPr>
      </c:legendEntry>
      <c:layout>
        <c:manualLayout>
          <c:xMode val="edge"/>
          <c:yMode val="edge"/>
          <c:x val="0.93755551153392758"/>
          <c:y val="0.48962036100852585"/>
          <c:w val="5.555807595441882E-2"/>
          <c:h val="5.5936270566629392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0">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media/hdphoto1.wdp>
</file>

<file path=ppt/media/image1.jpg>
</file>

<file path=ppt/media/image2.jpg>
</file>

<file path=ppt/media/image3.png>
</file>

<file path=ppt/media/image4.jp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DE0C433-AF14-4338-8807-0B97AF88415F}" type="datetimeFigureOut">
              <a:rPr lang="en-US" smtClean="0"/>
              <a:t>12/22/2022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B54D61-93B3-41A1-9E66-D82C7039D013}" type="slidenum">
              <a:rPr lang="en-US" smtClean="0"/>
              <a:t>‹#›</a:t>
            </a:fld>
            <a:endParaRPr lang="en-US"/>
          </a:p>
        </p:txBody>
      </p:sp>
    </p:spTree>
    <p:extLst>
      <p:ext uri="{BB962C8B-B14F-4D97-AF65-F5344CB8AC3E}">
        <p14:creationId xmlns:p14="http://schemas.microsoft.com/office/powerpoint/2010/main" val="2709364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DE0C433-AF14-4338-8807-0B97AF88415F}" type="datetimeFigureOut">
              <a:rPr lang="en-US" smtClean="0"/>
              <a:t>12/22/2022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B54D61-93B3-41A1-9E66-D82C7039D013}" type="slidenum">
              <a:rPr lang="en-US" smtClean="0"/>
              <a:t>‹#›</a:t>
            </a:fld>
            <a:endParaRPr lang="en-US"/>
          </a:p>
        </p:txBody>
      </p:sp>
    </p:spTree>
    <p:extLst>
      <p:ext uri="{BB962C8B-B14F-4D97-AF65-F5344CB8AC3E}">
        <p14:creationId xmlns:p14="http://schemas.microsoft.com/office/powerpoint/2010/main" val="4206402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DE0C433-AF14-4338-8807-0B97AF88415F}" type="datetimeFigureOut">
              <a:rPr lang="en-US" smtClean="0"/>
              <a:t>12/22/2022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B54D61-93B3-41A1-9E66-D82C7039D013}" type="slidenum">
              <a:rPr lang="en-US" smtClean="0"/>
              <a:t>‹#›</a:t>
            </a:fld>
            <a:endParaRPr lang="en-US"/>
          </a:p>
        </p:txBody>
      </p:sp>
    </p:spTree>
    <p:extLst>
      <p:ext uri="{BB962C8B-B14F-4D97-AF65-F5344CB8AC3E}">
        <p14:creationId xmlns:p14="http://schemas.microsoft.com/office/powerpoint/2010/main" val="2339742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DE0C433-AF14-4338-8807-0B97AF88415F}" type="datetimeFigureOut">
              <a:rPr lang="en-US" smtClean="0"/>
              <a:t>12/22/2022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B54D61-93B3-41A1-9E66-D82C7039D013}" type="slidenum">
              <a:rPr lang="en-US" smtClean="0"/>
              <a:t>‹#›</a:t>
            </a:fld>
            <a:endParaRPr lang="en-US"/>
          </a:p>
        </p:txBody>
      </p:sp>
    </p:spTree>
    <p:extLst>
      <p:ext uri="{BB962C8B-B14F-4D97-AF65-F5344CB8AC3E}">
        <p14:creationId xmlns:p14="http://schemas.microsoft.com/office/powerpoint/2010/main" val="13647229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DE0C433-AF14-4338-8807-0B97AF88415F}" type="datetimeFigureOut">
              <a:rPr lang="en-US" smtClean="0"/>
              <a:t>12/22/2022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B54D61-93B3-41A1-9E66-D82C7039D013}" type="slidenum">
              <a:rPr lang="en-US" smtClean="0"/>
              <a:t>‹#›</a:t>
            </a:fld>
            <a:endParaRPr lang="en-US"/>
          </a:p>
        </p:txBody>
      </p:sp>
    </p:spTree>
    <p:extLst>
      <p:ext uri="{BB962C8B-B14F-4D97-AF65-F5344CB8AC3E}">
        <p14:creationId xmlns:p14="http://schemas.microsoft.com/office/powerpoint/2010/main" val="4785826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DE0C433-AF14-4338-8807-0B97AF88415F}" type="datetimeFigureOut">
              <a:rPr lang="en-US" smtClean="0"/>
              <a:t>12/22/2022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B54D61-93B3-41A1-9E66-D82C7039D013}" type="slidenum">
              <a:rPr lang="en-US" smtClean="0"/>
              <a:t>‹#›</a:t>
            </a:fld>
            <a:endParaRPr lang="en-US"/>
          </a:p>
        </p:txBody>
      </p:sp>
    </p:spTree>
    <p:extLst>
      <p:ext uri="{BB962C8B-B14F-4D97-AF65-F5344CB8AC3E}">
        <p14:creationId xmlns:p14="http://schemas.microsoft.com/office/powerpoint/2010/main" val="1158736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DE0C433-AF14-4338-8807-0B97AF88415F}" type="datetimeFigureOut">
              <a:rPr lang="en-US" smtClean="0"/>
              <a:t>12/22/2022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B54D61-93B3-41A1-9E66-D82C7039D013}" type="slidenum">
              <a:rPr lang="en-US" smtClean="0"/>
              <a:t>‹#›</a:t>
            </a:fld>
            <a:endParaRPr lang="en-US"/>
          </a:p>
        </p:txBody>
      </p:sp>
    </p:spTree>
    <p:extLst>
      <p:ext uri="{BB962C8B-B14F-4D97-AF65-F5344CB8AC3E}">
        <p14:creationId xmlns:p14="http://schemas.microsoft.com/office/powerpoint/2010/main" val="4013434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DE0C433-AF14-4338-8807-0B97AF88415F}" type="datetimeFigureOut">
              <a:rPr lang="en-US" smtClean="0"/>
              <a:t>12/22/2022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B54D61-93B3-41A1-9E66-D82C7039D013}" type="slidenum">
              <a:rPr lang="en-US" smtClean="0"/>
              <a:t>‹#›</a:t>
            </a:fld>
            <a:endParaRPr lang="en-US"/>
          </a:p>
        </p:txBody>
      </p:sp>
    </p:spTree>
    <p:extLst>
      <p:ext uri="{BB962C8B-B14F-4D97-AF65-F5344CB8AC3E}">
        <p14:creationId xmlns:p14="http://schemas.microsoft.com/office/powerpoint/2010/main" val="1530393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E0C433-AF14-4338-8807-0B97AF88415F}" type="datetimeFigureOut">
              <a:rPr lang="en-US" smtClean="0"/>
              <a:t>12/22/2022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B54D61-93B3-41A1-9E66-D82C7039D013}" type="slidenum">
              <a:rPr lang="en-US" smtClean="0"/>
              <a:t>‹#›</a:t>
            </a:fld>
            <a:endParaRPr lang="en-US"/>
          </a:p>
        </p:txBody>
      </p:sp>
    </p:spTree>
    <p:extLst>
      <p:ext uri="{BB962C8B-B14F-4D97-AF65-F5344CB8AC3E}">
        <p14:creationId xmlns:p14="http://schemas.microsoft.com/office/powerpoint/2010/main" val="32456402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DE0C433-AF14-4338-8807-0B97AF88415F}" type="datetimeFigureOut">
              <a:rPr lang="en-US" smtClean="0"/>
              <a:t>12/22/2022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B54D61-93B3-41A1-9E66-D82C7039D013}" type="slidenum">
              <a:rPr lang="en-US" smtClean="0"/>
              <a:t>‹#›</a:t>
            </a:fld>
            <a:endParaRPr lang="en-US"/>
          </a:p>
        </p:txBody>
      </p:sp>
    </p:spTree>
    <p:extLst>
      <p:ext uri="{BB962C8B-B14F-4D97-AF65-F5344CB8AC3E}">
        <p14:creationId xmlns:p14="http://schemas.microsoft.com/office/powerpoint/2010/main" val="584080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DE0C433-AF14-4338-8807-0B97AF88415F}" type="datetimeFigureOut">
              <a:rPr lang="en-US" smtClean="0"/>
              <a:t>12/22/2022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B54D61-93B3-41A1-9E66-D82C7039D013}" type="slidenum">
              <a:rPr lang="en-US" smtClean="0"/>
              <a:t>‹#›</a:t>
            </a:fld>
            <a:endParaRPr lang="en-US"/>
          </a:p>
        </p:txBody>
      </p:sp>
    </p:spTree>
    <p:extLst>
      <p:ext uri="{BB962C8B-B14F-4D97-AF65-F5344CB8AC3E}">
        <p14:creationId xmlns:p14="http://schemas.microsoft.com/office/powerpoint/2010/main" val="4246331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E0C433-AF14-4338-8807-0B97AF88415F}" type="datetimeFigureOut">
              <a:rPr lang="en-US" smtClean="0"/>
              <a:t>12/22/2022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B54D61-93B3-41A1-9E66-D82C7039D013}" type="slidenum">
              <a:rPr lang="en-US" smtClean="0"/>
              <a:t>‹#›</a:t>
            </a:fld>
            <a:endParaRPr lang="en-US"/>
          </a:p>
        </p:txBody>
      </p:sp>
    </p:spTree>
    <p:extLst>
      <p:ext uri="{BB962C8B-B14F-4D97-AF65-F5344CB8AC3E}">
        <p14:creationId xmlns:p14="http://schemas.microsoft.com/office/powerpoint/2010/main" val="3975916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mailto:diamondseminence@gmail.com"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t" anchorCtr="0"/>
          <a:lstStyle/>
          <a:p>
            <a:r>
              <a:rPr lang="en-US" b="1" dirty="0" smtClean="0">
                <a:solidFill>
                  <a:schemeClr val="tx1">
                    <a:lumMod val="85000"/>
                    <a:lumOff val="15000"/>
                  </a:schemeClr>
                </a:solidFill>
              </a:rPr>
              <a:t>CASE STUDY</a:t>
            </a:r>
            <a:endParaRPr lang="en-US" b="1" dirty="0">
              <a:solidFill>
                <a:schemeClr val="tx1">
                  <a:lumMod val="85000"/>
                  <a:lumOff val="15000"/>
                </a:schemeClr>
              </a:solidFill>
            </a:endParaRPr>
          </a:p>
        </p:txBody>
      </p:sp>
      <p:sp>
        <p:nvSpPr>
          <p:cNvPr id="3" name="Subtitle 2"/>
          <p:cNvSpPr>
            <a:spLocks noGrp="1"/>
          </p:cNvSpPr>
          <p:nvPr>
            <p:ph type="subTitle" idx="1"/>
          </p:nvPr>
        </p:nvSpPr>
        <p:spPr>
          <a:xfrm>
            <a:off x="1524000" y="2589088"/>
            <a:ext cx="9144000" cy="2668712"/>
          </a:xfrm>
        </p:spPr>
        <p:txBody>
          <a:bodyPr>
            <a:normAutofit/>
          </a:bodyPr>
          <a:lstStyle/>
          <a:p>
            <a:r>
              <a:rPr lang="en-US" sz="4400" dirty="0" err="1" smtClean="0">
                <a:solidFill>
                  <a:schemeClr val="tx1">
                    <a:lumMod val="85000"/>
                    <a:lumOff val="15000"/>
                  </a:schemeClr>
                </a:solidFill>
              </a:rPr>
              <a:t>Cylistic</a:t>
            </a:r>
            <a:r>
              <a:rPr lang="en-US" sz="4400" dirty="0" smtClean="0">
                <a:solidFill>
                  <a:schemeClr val="tx1">
                    <a:lumMod val="85000"/>
                    <a:lumOff val="15000"/>
                  </a:schemeClr>
                </a:solidFill>
              </a:rPr>
              <a:t> Bike-Share</a:t>
            </a:r>
            <a:endParaRPr lang="en-US" sz="4400" dirty="0">
              <a:solidFill>
                <a:schemeClr val="tx1">
                  <a:lumMod val="85000"/>
                  <a:lumOff val="15000"/>
                </a:schemeClr>
              </a:solidFill>
            </a:endParaRPr>
          </a:p>
        </p:txBody>
      </p:sp>
    </p:spTree>
    <p:extLst>
      <p:ext uri="{BB962C8B-B14F-4D97-AF65-F5344CB8AC3E}">
        <p14:creationId xmlns:p14="http://schemas.microsoft.com/office/powerpoint/2010/main" val="25059272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Annual Breakdown of Average Ride Duration</a:t>
            </a:r>
            <a:endParaRPr lang="en-US" dirty="0"/>
          </a:p>
        </p:txBody>
      </p:sp>
      <p:sp>
        <p:nvSpPr>
          <p:cNvPr id="6" name="Content Placeholder 5"/>
          <p:cNvSpPr>
            <a:spLocks noGrp="1"/>
          </p:cNvSpPr>
          <p:nvPr>
            <p:ph sz="half" idx="1"/>
          </p:nvPr>
        </p:nvSpPr>
        <p:spPr>
          <a:xfrm>
            <a:off x="838200" y="1825625"/>
            <a:ext cx="2952964" cy="4351338"/>
          </a:xfrm>
        </p:spPr>
        <p:txBody>
          <a:bodyPr/>
          <a:lstStyle/>
          <a:p>
            <a:r>
              <a:rPr lang="en-US" sz="3200" b="1" dirty="0" smtClean="0"/>
              <a:t>Insight #4</a:t>
            </a:r>
          </a:p>
          <a:p>
            <a:endParaRPr lang="en-US" dirty="0" smtClean="0"/>
          </a:p>
          <a:p>
            <a:r>
              <a:rPr lang="en-US" dirty="0"/>
              <a:t>Average ride duration of casual riders increase and hits its peak on </a:t>
            </a:r>
            <a:r>
              <a:rPr lang="en-US" dirty="0" smtClean="0"/>
              <a:t>May </a:t>
            </a:r>
            <a:r>
              <a:rPr lang="en-US" dirty="0"/>
              <a:t>and </a:t>
            </a:r>
            <a:r>
              <a:rPr lang="en-US" dirty="0" smtClean="0"/>
              <a:t>Sept</a:t>
            </a:r>
            <a:endParaRPr lang="en-US" dirty="0"/>
          </a:p>
        </p:txBody>
      </p:sp>
      <p:graphicFrame>
        <p:nvGraphicFramePr>
          <p:cNvPr id="9" name="Content Placeholder 8"/>
          <p:cNvGraphicFramePr>
            <a:graphicFrameLocks noGrp="1"/>
          </p:cNvGraphicFramePr>
          <p:nvPr>
            <p:ph sz="half" idx="2"/>
            <p:extLst>
              <p:ext uri="{D42A27DB-BD31-4B8C-83A1-F6EECF244321}">
                <p14:modId xmlns:p14="http://schemas.microsoft.com/office/powerpoint/2010/main" val="218818238"/>
              </p:ext>
            </p:extLst>
          </p:nvPr>
        </p:nvGraphicFramePr>
        <p:xfrm>
          <a:off x="4458984" y="1825625"/>
          <a:ext cx="6894816"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410509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5" name="Rounded Rectangle 4"/>
          <p:cNvSpPr/>
          <p:nvPr/>
        </p:nvSpPr>
        <p:spPr>
          <a:xfrm>
            <a:off x="1438382" y="2794571"/>
            <a:ext cx="5013788" cy="1839072"/>
          </a:xfrm>
          <a:prstGeom prst="roundRect">
            <a:avLst>
              <a:gd name="adj" fmla="val 50000"/>
            </a:avLst>
          </a:prstGeom>
          <a:noFill/>
          <a:ln w="444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885849" y="3052387"/>
            <a:ext cx="4118854" cy="1323439"/>
          </a:xfrm>
          <a:prstGeom prst="rect">
            <a:avLst/>
          </a:prstGeom>
          <a:noFill/>
        </p:spPr>
        <p:txBody>
          <a:bodyPr wrap="square" lIns="91440" tIns="45720" rIns="91440" bIns="45720">
            <a:spAutoFit/>
          </a:bodyPr>
          <a:lstStyle/>
          <a:p>
            <a:pPr algn="ctr"/>
            <a:r>
              <a:rPr lang="en-US" sz="8000" dirty="0" smtClean="0">
                <a:ln w="0"/>
                <a:solidFill>
                  <a:schemeClr val="bg1">
                    <a:lumMod val="95000"/>
                  </a:schemeClr>
                </a:solidFill>
                <a:effectLst>
                  <a:outerShdw blurRad="38100" dist="19050" dir="2700000" algn="tl" rotWithShape="0">
                    <a:schemeClr val="dk1">
                      <a:alpha val="40000"/>
                    </a:schemeClr>
                  </a:outerShdw>
                </a:effectLst>
              </a:rPr>
              <a:t>INSIGHTS</a:t>
            </a:r>
            <a:endParaRPr lang="en-US" sz="8000" b="0" cap="none" spc="0" dirty="0">
              <a:ln w="0"/>
              <a:solidFill>
                <a:schemeClr val="bg1">
                  <a:lumMod val="95000"/>
                </a:schemeClr>
              </a:solidFill>
              <a:effectLst>
                <a:outerShdw blurRad="38100" dist="19050" dir="2700000" algn="tl" rotWithShape="0">
                  <a:schemeClr val="dk1">
                    <a:alpha val="40000"/>
                  </a:schemeClr>
                </a:outerShdw>
              </a:effectLst>
            </a:endParaRPr>
          </a:p>
        </p:txBody>
      </p:sp>
      <p:sp>
        <p:nvSpPr>
          <p:cNvPr id="7" name="Rounded Rectangle 6"/>
          <p:cNvSpPr/>
          <p:nvPr/>
        </p:nvSpPr>
        <p:spPr>
          <a:xfrm>
            <a:off x="3020602" y="4262056"/>
            <a:ext cx="5412766" cy="1839072"/>
          </a:xfrm>
          <a:prstGeom prst="roundRect">
            <a:avLst>
              <a:gd name="adj" fmla="val 50000"/>
            </a:avLst>
          </a:prstGeom>
          <a:noFill/>
          <a:ln w="444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020602" y="4519872"/>
            <a:ext cx="5167901" cy="1323439"/>
          </a:xfrm>
          <a:prstGeom prst="rect">
            <a:avLst/>
          </a:prstGeom>
          <a:noFill/>
        </p:spPr>
        <p:txBody>
          <a:bodyPr wrap="square" lIns="91440" tIns="45720" rIns="91440" bIns="45720">
            <a:spAutoFit/>
          </a:bodyPr>
          <a:lstStyle/>
          <a:p>
            <a:pPr algn="ctr"/>
            <a:r>
              <a:rPr lang="en-US" sz="8000" dirty="0" smtClean="0">
                <a:ln w="0"/>
                <a:solidFill>
                  <a:schemeClr val="bg1">
                    <a:lumMod val="65000"/>
                  </a:schemeClr>
                </a:solidFill>
                <a:effectLst>
                  <a:outerShdw blurRad="38100" dist="19050" dir="2700000" algn="tl" rotWithShape="0">
                    <a:schemeClr val="dk1">
                      <a:alpha val="40000"/>
                    </a:schemeClr>
                  </a:outerShdw>
                </a:effectLst>
              </a:rPr>
              <a:t>SUMMARY</a:t>
            </a:r>
            <a:endParaRPr lang="en-US" sz="8000" b="0" cap="none" spc="0" dirty="0">
              <a:ln w="0"/>
              <a:solidFill>
                <a:schemeClr val="bg1">
                  <a:lumMod val="65000"/>
                </a:schemeClr>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2213288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Summary</a:t>
            </a:r>
            <a:endParaRPr lang="en-US" dirty="0"/>
          </a:p>
        </p:txBody>
      </p:sp>
      <p:sp>
        <p:nvSpPr>
          <p:cNvPr id="6" name="Content Placeholder 5"/>
          <p:cNvSpPr>
            <a:spLocks noGrp="1"/>
          </p:cNvSpPr>
          <p:nvPr>
            <p:ph sz="half" idx="1"/>
          </p:nvPr>
        </p:nvSpPr>
        <p:spPr/>
        <p:txBody>
          <a:bodyPr>
            <a:normAutofit fontScale="92500" lnSpcReduction="20000"/>
          </a:bodyPr>
          <a:lstStyle/>
          <a:p>
            <a:pPr marL="0" lvl="0" indent="0">
              <a:buNone/>
              <a:defRPr/>
            </a:pPr>
            <a:r>
              <a:rPr lang="en-US" b="1" dirty="0">
                <a:solidFill>
                  <a:schemeClr val="accent4"/>
                </a:solidFill>
                <a:cs typeface="Biome Light" panose="020B0303030204020804" pitchFamily="34" charset="0"/>
              </a:rPr>
              <a:t>Overall, Casual riders take less number of rides but for longer durations</a:t>
            </a:r>
          </a:p>
          <a:p>
            <a:pPr marL="0" lvl="0" indent="0">
              <a:buNone/>
              <a:defRPr/>
            </a:pPr>
            <a:r>
              <a:rPr lang="en-US" sz="2400" dirty="0">
                <a:cs typeface="Biome Light" panose="020B0303030204020804" pitchFamily="34" charset="0"/>
              </a:rPr>
              <a:t>Casual users </a:t>
            </a:r>
            <a:r>
              <a:rPr lang="en-US" sz="2400" dirty="0" smtClean="0">
                <a:cs typeface="Biome Light" panose="020B0303030204020804" pitchFamily="34" charset="0"/>
              </a:rPr>
              <a:t>takes 18% </a:t>
            </a:r>
            <a:r>
              <a:rPr lang="en-US" sz="2400" dirty="0">
                <a:cs typeface="Biome Light" panose="020B0303030204020804" pitchFamily="34" charset="0"/>
              </a:rPr>
              <a:t>less rides than Members but for </a:t>
            </a:r>
            <a:r>
              <a:rPr lang="en-US" sz="2400" dirty="0" smtClean="0">
                <a:cs typeface="Biome Light" panose="020B0303030204020804" pitchFamily="34" charset="0"/>
              </a:rPr>
              <a:t>2x </a:t>
            </a:r>
            <a:r>
              <a:rPr lang="en-US" sz="2400" dirty="0">
                <a:cs typeface="Biome Light" panose="020B0303030204020804" pitchFamily="34" charset="0"/>
              </a:rPr>
              <a:t>longer duration.</a:t>
            </a:r>
          </a:p>
          <a:p>
            <a:pPr marL="0" indent="0">
              <a:buNone/>
            </a:pPr>
            <a:endParaRPr lang="en-US" dirty="0" smtClean="0"/>
          </a:p>
          <a:p>
            <a:pPr marL="0" lvl="0" indent="0">
              <a:buNone/>
              <a:defRPr/>
            </a:pPr>
            <a:r>
              <a:rPr lang="en-US" sz="3200" b="1" dirty="0">
                <a:solidFill>
                  <a:schemeClr val="accent4"/>
                </a:solidFill>
                <a:cs typeface="Biome Light" panose="020B0303030204020804" pitchFamily="34" charset="0"/>
              </a:rPr>
              <a:t>Casual Riders are most active on Weekends (1.8x) and tend to take longer rides</a:t>
            </a:r>
          </a:p>
          <a:p>
            <a:pPr marL="0" lvl="0" indent="0">
              <a:buNone/>
              <a:defRPr/>
            </a:pPr>
            <a:r>
              <a:rPr lang="en-US" dirty="0" smtClean="0">
                <a:cs typeface="Biome Light" panose="020B0303030204020804" pitchFamily="34" charset="0"/>
              </a:rPr>
              <a:t>15,352 </a:t>
            </a:r>
            <a:r>
              <a:rPr lang="en-US" dirty="0">
                <a:cs typeface="Biome Light" panose="020B0303030204020804" pitchFamily="34" charset="0"/>
              </a:rPr>
              <a:t>increase in number of rides and </a:t>
            </a:r>
            <a:r>
              <a:rPr lang="en-US" dirty="0" smtClean="0">
                <a:cs typeface="Biome Light" panose="020B0303030204020804" pitchFamily="34" charset="0"/>
              </a:rPr>
              <a:t>9min </a:t>
            </a:r>
            <a:r>
              <a:rPr lang="en-US" dirty="0">
                <a:cs typeface="Biome Light" panose="020B0303030204020804" pitchFamily="34" charset="0"/>
              </a:rPr>
              <a:t>increase on average duration of rides during weekends</a:t>
            </a:r>
          </a:p>
          <a:p>
            <a:pPr marL="0" indent="0">
              <a:buNone/>
            </a:pPr>
            <a:endParaRPr lang="en-US" dirty="0"/>
          </a:p>
        </p:txBody>
      </p:sp>
      <p:sp>
        <p:nvSpPr>
          <p:cNvPr id="7" name="Content Placeholder 6"/>
          <p:cNvSpPr>
            <a:spLocks noGrp="1"/>
          </p:cNvSpPr>
          <p:nvPr>
            <p:ph sz="half" idx="2"/>
          </p:nvPr>
        </p:nvSpPr>
        <p:spPr>
          <a:xfrm>
            <a:off x="6172200" y="1345916"/>
            <a:ext cx="5181600" cy="4831048"/>
          </a:xfrm>
        </p:spPr>
        <p:txBody>
          <a:bodyPr>
            <a:normAutofit fontScale="92500" lnSpcReduction="20000"/>
          </a:bodyPr>
          <a:lstStyle/>
          <a:p>
            <a:pPr marL="0" lvl="0" indent="0">
              <a:buNone/>
              <a:defRPr/>
            </a:pPr>
            <a:r>
              <a:rPr lang="en-US" sz="3200" b="1" dirty="0">
                <a:solidFill>
                  <a:schemeClr val="accent4"/>
                </a:solidFill>
                <a:cs typeface="Biome Light" panose="020B0303030204020804" pitchFamily="34" charset="0"/>
              </a:rPr>
              <a:t>Casual riders mostly use bikes for recreational purposes</a:t>
            </a:r>
          </a:p>
          <a:p>
            <a:pPr marL="0" lvl="0" indent="0">
              <a:buNone/>
              <a:defRPr/>
            </a:pPr>
            <a:r>
              <a:rPr lang="en-US" dirty="0">
                <a:cs typeface="Biome Light" panose="020B0303030204020804" pitchFamily="34" charset="0"/>
              </a:rPr>
              <a:t>Unlike members who have consistent activity throughout the year, casual rider’s use of bikes on weekends and holidays suggests they use them for recreational purposes</a:t>
            </a:r>
          </a:p>
          <a:p>
            <a:pPr marL="0" lvl="0" indent="0">
              <a:buNone/>
              <a:defRPr/>
            </a:pPr>
            <a:endParaRPr lang="en-US" sz="3200" b="1" dirty="0" smtClean="0">
              <a:solidFill>
                <a:schemeClr val="accent4"/>
              </a:solidFill>
              <a:cs typeface="Biome Light" panose="020B0303030204020804" pitchFamily="34" charset="0"/>
            </a:endParaRPr>
          </a:p>
          <a:p>
            <a:pPr marL="0" lvl="0" indent="0">
              <a:buNone/>
              <a:defRPr/>
            </a:pPr>
            <a:r>
              <a:rPr lang="en-US" sz="3200" b="1" dirty="0" smtClean="0">
                <a:solidFill>
                  <a:schemeClr val="accent4"/>
                </a:solidFill>
                <a:cs typeface="Biome Light" panose="020B0303030204020804" pitchFamily="34" charset="0"/>
              </a:rPr>
              <a:t>Casual </a:t>
            </a:r>
            <a:r>
              <a:rPr lang="en-US" sz="3200" b="1" dirty="0">
                <a:solidFill>
                  <a:schemeClr val="accent4"/>
                </a:solidFill>
                <a:cs typeface="Biome Light" panose="020B0303030204020804" pitchFamily="34" charset="0"/>
              </a:rPr>
              <a:t>riders take longest rides on the months of </a:t>
            </a:r>
            <a:r>
              <a:rPr lang="en-US" sz="3200" b="1" dirty="0" smtClean="0">
                <a:solidFill>
                  <a:schemeClr val="accent4"/>
                </a:solidFill>
                <a:cs typeface="Biome Light" panose="020B0303030204020804" pitchFamily="34" charset="0"/>
              </a:rPr>
              <a:t>April, May, </a:t>
            </a:r>
            <a:r>
              <a:rPr lang="en-US" sz="3200" b="1" dirty="0">
                <a:solidFill>
                  <a:schemeClr val="accent4"/>
                </a:solidFill>
                <a:cs typeface="Biome Light" panose="020B0303030204020804" pitchFamily="34" charset="0"/>
              </a:rPr>
              <a:t>and </a:t>
            </a:r>
            <a:r>
              <a:rPr lang="en-US" sz="3200" b="1" dirty="0" smtClean="0">
                <a:solidFill>
                  <a:schemeClr val="accent4"/>
                </a:solidFill>
                <a:cs typeface="Biome Light" panose="020B0303030204020804" pitchFamily="34" charset="0"/>
              </a:rPr>
              <a:t>Sept </a:t>
            </a:r>
            <a:endParaRPr lang="en-US" sz="3200" b="1" dirty="0">
              <a:solidFill>
                <a:schemeClr val="accent4"/>
              </a:solidFill>
              <a:cs typeface="Biome Light" panose="020B0303030204020804" pitchFamily="34" charset="0"/>
            </a:endParaRPr>
          </a:p>
          <a:p>
            <a:pPr marL="0" lvl="0" indent="0">
              <a:buNone/>
              <a:defRPr/>
            </a:pPr>
            <a:r>
              <a:rPr lang="en-US" dirty="0">
                <a:cs typeface="Biome Light" panose="020B0303030204020804" pitchFamily="34" charset="0"/>
              </a:rPr>
              <a:t>On Its peak on </a:t>
            </a:r>
            <a:r>
              <a:rPr lang="en-US" dirty="0" smtClean="0">
                <a:cs typeface="Biome Light" panose="020B0303030204020804" pitchFamily="34" charset="0"/>
              </a:rPr>
              <a:t>May, </a:t>
            </a:r>
            <a:r>
              <a:rPr lang="en-US" dirty="0">
                <a:cs typeface="Biome Light" panose="020B0303030204020804" pitchFamily="34" charset="0"/>
              </a:rPr>
              <a:t>average ride duration of casual riders is </a:t>
            </a:r>
            <a:r>
              <a:rPr lang="en-US" dirty="0" smtClean="0">
                <a:cs typeface="Biome Light" panose="020B0303030204020804" pitchFamily="34" charset="0"/>
              </a:rPr>
              <a:t>2x </a:t>
            </a:r>
            <a:r>
              <a:rPr lang="en-US" dirty="0">
                <a:cs typeface="Biome Light" panose="020B0303030204020804" pitchFamily="34" charset="0"/>
              </a:rPr>
              <a:t>more than Members</a:t>
            </a:r>
          </a:p>
          <a:p>
            <a:endParaRPr lang="en-US" dirty="0"/>
          </a:p>
        </p:txBody>
      </p:sp>
    </p:spTree>
    <p:extLst>
      <p:ext uri="{BB962C8B-B14F-4D97-AF65-F5344CB8AC3E}">
        <p14:creationId xmlns:p14="http://schemas.microsoft.com/office/powerpoint/2010/main" val="7361370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Recommendations</a:t>
            </a:r>
            <a:endParaRPr lang="en-US" dirty="0"/>
          </a:p>
        </p:txBody>
      </p:sp>
      <p:sp>
        <p:nvSpPr>
          <p:cNvPr id="6" name="Content Placeholder 5"/>
          <p:cNvSpPr>
            <a:spLocks noGrp="1"/>
          </p:cNvSpPr>
          <p:nvPr>
            <p:ph idx="1"/>
          </p:nvPr>
        </p:nvSpPr>
        <p:spPr/>
        <p:txBody>
          <a:bodyPr>
            <a:normAutofit fontScale="85000" lnSpcReduction="20000"/>
          </a:bodyPr>
          <a:lstStyle/>
          <a:p>
            <a:pPr marL="0" indent="0">
              <a:buNone/>
            </a:pPr>
            <a:r>
              <a:rPr lang="en-US" dirty="0"/>
              <a:t>Now that we know how Casual users use </a:t>
            </a:r>
            <a:r>
              <a:rPr lang="en-US" dirty="0" err="1"/>
              <a:t>bikeshare</a:t>
            </a:r>
            <a:r>
              <a:rPr lang="en-US" dirty="0"/>
              <a:t> differently, </a:t>
            </a:r>
            <a:r>
              <a:rPr lang="en-US" dirty="0" smtClean="0"/>
              <a:t>we can</a:t>
            </a:r>
            <a:r>
              <a:rPr lang="en-US" dirty="0"/>
              <a:t>:</a:t>
            </a:r>
          </a:p>
          <a:p>
            <a:r>
              <a:rPr lang="en-US" dirty="0"/>
              <a:t>Design riding packages by keeping recreational activities, weekend contests, and summer events in mind as more casual riders are inclined towards it. </a:t>
            </a:r>
          </a:p>
          <a:p>
            <a:r>
              <a:rPr lang="en-US" dirty="0"/>
              <a:t>If customers are charged on duration basis, offer specialized discounts and coupons for regular and substantial users, This way users will be encouraged for more longer rides and thus it results in high revenue.</a:t>
            </a:r>
          </a:p>
          <a:p>
            <a:r>
              <a:rPr lang="en-US" dirty="0"/>
              <a:t>Design seasonal packages, It allows flexibility and encourages casual riders to get membership for specific periods they want rather than paying for annual subscription. </a:t>
            </a:r>
          </a:p>
          <a:p>
            <a:r>
              <a:rPr lang="en-US" dirty="0"/>
              <a:t>Effective and efficient promotions by targeting casual riders at the busiest times and stations</a:t>
            </a:r>
          </a:p>
          <a:p>
            <a:pPr lvl="1"/>
            <a:r>
              <a:rPr lang="en-US" sz="1800" dirty="0"/>
              <a:t>Days: Weekends</a:t>
            </a:r>
          </a:p>
          <a:p>
            <a:pPr lvl="1"/>
            <a:r>
              <a:rPr lang="en-US" sz="1800" dirty="0"/>
              <a:t>Months: </a:t>
            </a:r>
            <a:r>
              <a:rPr lang="en-US" sz="1800" dirty="0" smtClean="0"/>
              <a:t>April, May, </a:t>
            </a:r>
            <a:r>
              <a:rPr lang="en-US" sz="1800" dirty="0"/>
              <a:t>and </a:t>
            </a:r>
            <a:r>
              <a:rPr lang="en-US" sz="1800" dirty="0" smtClean="0"/>
              <a:t>Sept</a:t>
            </a:r>
            <a:endParaRPr lang="en-US" sz="1800" dirty="0"/>
          </a:p>
          <a:p>
            <a:pPr lvl="1"/>
            <a:r>
              <a:rPr lang="en-US" sz="1800" dirty="0"/>
              <a:t>Stations: Streeter </a:t>
            </a:r>
            <a:r>
              <a:rPr lang="en-US" sz="1800" dirty="0" err="1"/>
              <a:t>Dr</a:t>
            </a:r>
            <a:r>
              <a:rPr lang="en-US" sz="1800" dirty="0"/>
              <a:t> &amp; Grand Ave, </a:t>
            </a:r>
            <a:r>
              <a:rPr lang="en-US" sz="1800" dirty="0" err="1">
                <a:solidFill>
                  <a:srgbClr val="000000"/>
                </a:solidFill>
              </a:rPr>
              <a:t>DuSable</a:t>
            </a:r>
            <a:r>
              <a:rPr lang="en-US" sz="1800" dirty="0">
                <a:solidFill>
                  <a:srgbClr val="000000"/>
                </a:solidFill>
              </a:rPr>
              <a:t> Lake Shore </a:t>
            </a:r>
            <a:r>
              <a:rPr lang="en-US" sz="1800" dirty="0" err="1">
                <a:solidFill>
                  <a:srgbClr val="000000"/>
                </a:solidFill>
              </a:rPr>
              <a:t>Dr</a:t>
            </a:r>
            <a:r>
              <a:rPr lang="en-US" sz="1800" dirty="0">
                <a:solidFill>
                  <a:srgbClr val="000000"/>
                </a:solidFill>
              </a:rPr>
              <a:t> &amp; North Blvd, Millennium Park</a:t>
            </a:r>
            <a:endParaRPr lang="en-US" sz="1800" dirty="0"/>
          </a:p>
          <a:p>
            <a:pPr marL="0" indent="0">
              <a:buNone/>
            </a:pPr>
            <a:endParaRPr lang="en-US" dirty="0"/>
          </a:p>
        </p:txBody>
      </p:sp>
    </p:spTree>
    <p:extLst>
      <p:ext uri="{BB962C8B-B14F-4D97-AF65-F5344CB8AC3E}">
        <p14:creationId xmlns:p14="http://schemas.microsoft.com/office/powerpoint/2010/main" val="33796366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chor="ctr" anchorCtr="0"/>
          <a:lstStyle/>
          <a:p>
            <a:r>
              <a:rPr lang="en-US" b="1" dirty="0" smtClean="0"/>
              <a:t>THANK YOU</a:t>
            </a:r>
            <a:endParaRPr lang="en-US" b="1" dirty="0"/>
          </a:p>
        </p:txBody>
      </p:sp>
      <p:sp>
        <p:nvSpPr>
          <p:cNvPr id="6" name="Subtitle 5"/>
          <p:cNvSpPr>
            <a:spLocks noGrp="1"/>
          </p:cNvSpPr>
          <p:nvPr>
            <p:ph type="subTitle" idx="1"/>
          </p:nvPr>
        </p:nvSpPr>
        <p:spPr>
          <a:xfrm>
            <a:off x="1524000" y="4393148"/>
            <a:ext cx="9144000" cy="1655762"/>
          </a:xfrm>
        </p:spPr>
        <p:txBody>
          <a:bodyPr/>
          <a:lstStyle/>
          <a:p>
            <a:r>
              <a:rPr lang="en-US" dirty="0" smtClean="0"/>
              <a:t>Diamond Dada</a:t>
            </a:r>
          </a:p>
          <a:p>
            <a:r>
              <a:rPr lang="en-US" dirty="0" smtClean="0">
                <a:hlinkClick r:id="rId2"/>
              </a:rPr>
              <a:t>diamondseminence@gmail.com</a:t>
            </a:r>
            <a:endParaRPr lang="en-US" dirty="0" smtClean="0"/>
          </a:p>
          <a:p>
            <a:r>
              <a:rPr lang="en-US" dirty="0" smtClean="0"/>
              <a:t>Github.com/</a:t>
            </a:r>
            <a:r>
              <a:rPr lang="en-US" dirty="0" err="1" smtClean="0"/>
              <a:t>diamondeminence</a:t>
            </a:r>
            <a:endParaRPr lang="en-US" dirty="0"/>
          </a:p>
        </p:txBody>
      </p:sp>
    </p:spTree>
    <p:extLst>
      <p:ext uri="{BB962C8B-B14F-4D97-AF65-F5344CB8AC3E}">
        <p14:creationId xmlns:p14="http://schemas.microsoft.com/office/powerpoint/2010/main" val="16739495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1" dirty="0" smtClean="0"/>
              <a:t>APPENDIX</a:t>
            </a:r>
            <a:endParaRPr lang="en-US" b="1" dirty="0"/>
          </a:p>
        </p:txBody>
      </p:sp>
    </p:spTree>
    <p:extLst>
      <p:ext uri="{BB962C8B-B14F-4D97-AF65-F5344CB8AC3E}">
        <p14:creationId xmlns:p14="http://schemas.microsoft.com/office/powerpoint/2010/main" val="6355638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38200" y="591156"/>
            <a:ext cx="10515600" cy="1325563"/>
          </a:xfrm>
        </p:spPr>
        <p:txBody>
          <a:bodyPr/>
          <a:lstStyle/>
          <a:p>
            <a:r>
              <a:rPr lang="en-US" dirty="0" smtClean="0"/>
              <a:t>Datasets</a:t>
            </a:r>
            <a:endParaRPr lang="en-US" dirty="0"/>
          </a:p>
        </p:txBody>
      </p:sp>
      <p:sp>
        <p:nvSpPr>
          <p:cNvPr id="6" name="Content Placeholder 5"/>
          <p:cNvSpPr>
            <a:spLocks noGrp="1"/>
          </p:cNvSpPr>
          <p:nvPr>
            <p:ph sz="half" idx="1"/>
          </p:nvPr>
        </p:nvSpPr>
        <p:spPr>
          <a:xfrm>
            <a:off x="838200" y="1916719"/>
            <a:ext cx="5181600" cy="4351338"/>
          </a:xfrm>
        </p:spPr>
        <p:txBody>
          <a:bodyPr>
            <a:normAutofit fontScale="70000" lnSpcReduction="20000"/>
          </a:bodyPr>
          <a:lstStyle/>
          <a:p>
            <a:r>
              <a:rPr lang="en-US" sz="3600" dirty="0"/>
              <a:t>Data used for this analysis is a sample of datasets made available by </a:t>
            </a:r>
            <a:r>
              <a:rPr lang="en-US" sz="3600" dirty="0">
                <a:ea typeface="Calibri" panose="020F0502020204030204" pitchFamily="34" charset="0"/>
                <a:cs typeface="Times New Roman" panose="02020603050405020304" pitchFamily="18" charset="0"/>
              </a:rPr>
              <a:t>Motivate International Inc. </a:t>
            </a:r>
            <a:r>
              <a:rPr lang="en-US" sz="3600" dirty="0" smtClean="0">
                <a:ea typeface="Calibri" panose="020F0502020204030204" pitchFamily="34" charset="0"/>
                <a:cs typeface="Times New Roman" panose="02020603050405020304" pitchFamily="18" charset="0"/>
              </a:rPr>
              <a:t>on </a:t>
            </a:r>
            <a:r>
              <a:rPr lang="en-US" sz="3600" u="sng" dirty="0">
                <a:solidFill>
                  <a:schemeClr val="accent1">
                    <a:lumMod val="75000"/>
                  </a:schemeClr>
                </a:solidFill>
                <a:ea typeface="Calibri" panose="020F0502020204030204" pitchFamily="34" charset="0"/>
                <a:cs typeface="Times New Roman" panose="02020603050405020304" pitchFamily="18" charset="0"/>
              </a:rPr>
              <a:t>https://</a:t>
            </a:r>
            <a:r>
              <a:rPr lang="en-US" sz="3600" u="sng" dirty="0" smtClean="0">
                <a:solidFill>
                  <a:schemeClr val="accent1">
                    <a:lumMod val="75000"/>
                  </a:schemeClr>
                </a:solidFill>
                <a:ea typeface="Calibri" panose="020F0502020204030204" pitchFamily="34" charset="0"/>
                <a:cs typeface="Times New Roman" panose="02020603050405020304" pitchFamily="18" charset="0"/>
              </a:rPr>
              <a:t>divvy-tripdata.s3.amazonaws.com/index.html</a:t>
            </a:r>
            <a:r>
              <a:rPr lang="en-US" sz="3600" dirty="0" smtClean="0">
                <a:ea typeface="Calibri" panose="020F0502020204030204" pitchFamily="34" charset="0"/>
                <a:cs typeface="Times New Roman" panose="02020603050405020304" pitchFamily="18" charset="0"/>
              </a:rPr>
              <a:t> under </a:t>
            </a:r>
            <a:r>
              <a:rPr lang="en-US" sz="3600" dirty="0">
                <a:ea typeface="Calibri" panose="020F0502020204030204" pitchFamily="34" charset="0"/>
                <a:cs typeface="Times New Roman" panose="02020603050405020304" pitchFamily="18" charset="0"/>
              </a:rPr>
              <a:t>this </a:t>
            </a:r>
            <a:r>
              <a:rPr lang="en-US" sz="3600" dirty="0" smtClean="0">
                <a:ea typeface="Calibri" panose="020F0502020204030204" pitchFamily="34" charset="0"/>
                <a:cs typeface="Times New Roman" panose="02020603050405020304" pitchFamily="18" charset="0"/>
              </a:rPr>
              <a:t>license,</a:t>
            </a:r>
            <a:r>
              <a:rPr lang="en-US" sz="3600" u="sng" dirty="0" smtClean="0">
                <a:ea typeface="Calibri" panose="020F0502020204030204" pitchFamily="34" charset="0"/>
                <a:cs typeface="Times New Roman" panose="02020603050405020304" pitchFamily="18" charset="0"/>
              </a:rPr>
              <a:t> </a:t>
            </a:r>
            <a:r>
              <a:rPr lang="en-US" sz="3600" u="sng" dirty="0">
                <a:solidFill>
                  <a:srgbClr val="0563C1"/>
                </a:solidFill>
                <a:ea typeface="Calibri" panose="020F0502020204030204" pitchFamily="34" charset="0"/>
                <a:cs typeface="Times New Roman" panose="02020603050405020304" pitchFamily="18" charset="0"/>
              </a:rPr>
              <a:t>https://ride.divvybikes.com/data-license-agreement</a:t>
            </a:r>
          </a:p>
          <a:p>
            <a:r>
              <a:rPr lang="en-US" sz="3600" dirty="0"/>
              <a:t>We are 99.99% confident that the result obtained from the sample is true for the complete dataset (4,073,561 observations) with 0.2 margin of error.</a:t>
            </a:r>
          </a:p>
          <a:p>
            <a:r>
              <a:rPr lang="en-US" dirty="0" smtClean="0"/>
              <a:t>Top </a:t>
            </a:r>
            <a:r>
              <a:rPr lang="en-US" dirty="0"/>
              <a:t>5 Stations used by Casual </a:t>
            </a:r>
            <a:r>
              <a:rPr lang="en-US" dirty="0" smtClean="0"/>
              <a:t>Users in last slide</a:t>
            </a:r>
            <a:endParaRPr lang="en-US" dirty="0"/>
          </a:p>
          <a:p>
            <a:endParaRPr lang="en-US" dirty="0"/>
          </a:p>
        </p:txBody>
      </p:sp>
    </p:spTree>
    <p:extLst>
      <p:ext uri="{BB962C8B-B14F-4D97-AF65-F5344CB8AC3E}">
        <p14:creationId xmlns:p14="http://schemas.microsoft.com/office/powerpoint/2010/main" val="373773410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a:graphicFrameLocks/>
          </p:cNvGraphicFramePr>
          <p:nvPr>
            <p:extLst>
              <p:ext uri="{D42A27DB-BD31-4B8C-83A1-F6EECF244321}">
                <p14:modId xmlns:p14="http://schemas.microsoft.com/office/powerpoint/2010/main" val="2848295504"/>
              </p:ext>
            </p:extLst>
          </p:nvPr>
        </p:nvGraphicFramePr>
        <p:xfrm>
          <a:off x="595901" y="739739"/>
          <a:ext cx="11065268" cy="5979560"/>
        </p:xfrm>
        <a:graphic>
          <a:graphicData uri="http://schemas.openxmlformats.org/drawingml/2006/chart">
            <c:chart xmlns:c="http://schemas.openxmlformats.org/drawingml/2006/chart" xmlns:r="http://schemas.openxmlformats.org/officeDocument/2006/relationships" r:id="rId2"/>
          </a:graphicData>
        </a:graphic>
      </p:graphicFrame>
      <p:sp>
        <p:nvSpPr>
          <p:cNvPr id="6" name="Title 5"/>
          <p:cNvSpPr>
            <a:spLocks noGrp="1"/>
          </p:cNvSpPr>
          <p:nvPr>
            <p:ph type="title"/>
          </p:nvPr>
        </p:nvSpPr>
        <p:spPr>
          <a:xfrm>
            <a:off x="838200" y="365126"/>
            <a:ext cx="10515600" cy="621194"/>
          </a:xfrm>
        </p:spPr>
        <p:txBody>
          <a:bodyPr>
            <a:noAutofit/>
          </a:bodyPr>
          <a:lstStyle/>
          <a:p>
            <a:pPr>
              <a:defRPr sz="1600" b="1" i="0" u="none" strike="noStrike" kern="1200" baseline="0">
                <a:solidFill>
                  <a:srgbClr val="44546A"/>
                </a:solidFill>
                <a:latin typeface="+mn-lt"/>
                <a:ea typeface="+mn-ea"/>
                <a:cs typeface="+mn-cs"/>
              </a:defRPr>
            </a:pPr>
            <a:r>
              <a:rPr lang="en-US" sz="3600" b="1" dirty="0"/>
              <a:t>Top 5 Stations Used by Casual Riders</a:t>
            </a:r>
          </a:p>
        </p:txBody>
      </p:sp>
    </p:spTree>
    <p:extLst>
      <p:ext uri="{BB962C8B-B14F-4D97-AF65-F5344CB8AC3E}">
        <p14:creationId xmlns:p14="http://schemas.microsoft.com/office/powerpoint/2010/main" val="3215465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0">
            <a:normAutofit/>
          </a:bodyPr>
          <a:lstStyle/>
          <a:p>
            <a:r>
              <a:rPr lang="en-US" sz="6600" b="1" dirty="0" smtClean="0">
                <a:solidFill>
                  <a:schemeClr val="tx1">
                    <a:lumMod val="85000"/>
                    <a:lumOff val="15000"/>
                  </a:schemeClr>
                </a:solidFill>
              </a:rPr>
              <a:t>Contents</a:t>
            </a:r>
            <a:endParaRPr lang="en-US" sz="6600" b="1" dirty="0">
              <a:solidFill>
                <a:schemeClr val="tx1">
                  <a:lumMod val="85000"/>
                  <a:lumOff val="15000"/>
                </a:schemeClr>
              </a:solidFill>
            </a:endParaRP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35748" y="1008419"/>
            <a:ext cx="3637052" cy="5310188"/>
          </a:xfrm>
          <a:effectLst>
            <a:softEdge rad="215900"/>
          </a:effectLst>
        </p:spPr>
      </p:pic>
      <p:sp>
        <p:nvSpPr>
          <p:cNvPr id="6" name="Text Placeholder 5"/>
          <p:cNvSpPr>
            <a:spLocks noGrp="1"/>
          </p:cNvSpPr>
          <p:nvPr>
            <p:ph type="body" sz="half" idx="2"/>
          </p:nvPr>
        </p:nvSpPr>
        <p:spPr/>
        <p:txBody>
          <a:bodyPr>
            <a:noAutofit/>
          </a:bodyPr>
          <a:lstStyle/>
          <a:p>
            <a:pPr marL="285750" indent="-285750">
              <a:buFont typeface="Arial" panose="020B0604020202020204" pitchFamily="34" charset="0"/>
              <a:buChar char="•"/>
            </a:pPr>
            <a:r>
              <a:rPr lang="en-US" sz="3200" dirty="0" smtClean="0"/>
              <a:t>Introduction</a:t>
            </a:r>
          </a:p>
          <a:p>
            <a:pPr marL="285750" indent="-285750">
              <a:buFont typeface="Arial" panose="020B0604020202020204" pitchFamily="34" charset="0"/>
              <a:buChar char="•"/>
            </a:pPr>
            <a:r>
              <a:rPr lang="en-US" sz="3200" dirty="0" smtClean="0"/>
              <a:t>Data insights</a:t>
            </a:r>
          </a:p>
          <a:p>
            <a:pPr marL="285750" indent="-285750">
              <a:buFont typeface="Arial" panose="020B0604020202020204" pitchFamily="34" charset="0"/>
              <a:buChar char="•"/>
            </a:pPr>
            <a:r>
              <a:rPr lang="en-US" sz="3200" dirty="0" smtClean="0"/>
              <a:t>Summary</a:t>
            </a:r>
          </a:p>
          <a:p>
            <a:pPr marL="285750" indent="-285750">
              <a:buFont typeface="Arial" panose="020B0604020202020204" pitchFamily="34" charset="0"/>
              <a:buChar char="•"/>
            </a:pPr>
            <a:r>
              <a:rPr lang="en-US" sz="3200" dirty="0" smtClean="0"/>
              <a:t>Recommendations</a:t>
            </a:r>
          </a:p>
          <a:p>
            <a:pPr marL="285750" indent="-285750">
              <a:buFont typeface="Arial" panose="020B0604020202020204" pitchFamily="34" charset="0"/>
              <a:buChar char="•"/>
            </a:pPr>
            <a:r>
              <a:rPr lang="en-US" sz="3200" dirty="0" smtClean="0"/>
              <a:t>Appendix</a:t>
            </a:r>
            <a:endParaRPr lang="en-US" sz="3200" dirty="0"/>
          </a:p>
        </p:txBody>
      </p:sp>
    </p:spTree>
    <p:extLst>
      <p:ext uri="{BB962C8B-B14F-4D97-AF65-F5344CB8AC3E}">
        <p14:creationId xmlns:p14="http://schemas.microsoft.com/office/powerpoint/2010/main" val="12375685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lumMod val="85000"/>
                    <a:lumOff val="15000"/>
                  </a:schemeClr>
                </a:solidFill>
              </a:rPr>
              <a:t>Statement of Business Task</a:t>
            </a:r>
            <a:endParaRPr lang="en-US" b="1" dirty="0">
              <a:solidFill>
                <a:schemeClr val="tx1">
                  <a:lumMod val="85000"/>
                  <a:lumOff val="15000"/>
                </a:schemeClr>
              </a:solidFill>
            </a:endParaRPr>
          </a:p>
        </p:txBody>
      </p:sp>
      <p:pic>
        <p:nvPicPr>
          <p:cNvPr id="5" name="Content Placeholder 4"/>
          <p:cNvPicPr>
            <a:picLocks noGrp="1" noChangeAspect="1"/>
          </p:cNvPicPr>
          <p:nvPr>
            <p:ph idx="1"/>
          </p:nvPr>
        </p:nvPicPr>
        <p:blipFill>
          <a:blip r:embed="rId2">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tretch>
            <a:fillRect/>
          </a:stretch>
        </p:blipFill>
        <p:spPr>
          <a:xfrm>
            <a:off x="5183188" y="1209383"/>
            <a:ext cx="6172200" cy="4429708"/>
          </a:xfrm>
          <a:effectLst>
            <a:softEdge rad="63500"/>
          </a:effectLst>
        </p:spPr>
      </p:pic>
      <p:sp>
        <p:nvSpPr>
          <p:cNvPr id="4" name="Text Placeholder 3"/>
          <p:cNvSpPr>
            <a:spLocks noGrp="1"/>
          </p:cNvSpPr>
          <p:nvPr>
            <p:ph type="body" sz="half" idx="2"/>
          </p:nvPr>
        </p:nvSpPr>
        <p:spPr>
          <a:xfrm>
            <a:off x="839788" y="2178121"/>
            <a:ext cx="3932237" cy="4417887"/>
          </a:xfrm>
        </p:spPr>
        <p:txBody>
          <a:bodyPr>
            <a:normAutofit/>
          </a:bodyPr>
          <a:lstStyle/>
          <a:p>
            <a:r>
              <a:rPr lang="en-US" sz="2400" dirty="0" smtClean="0"/>
              <a:t>Understand how annual members and casual riders use </a:t>
            </a:r>
            <a:r>
              <a:rPr lang="en-US" sz="2400" dirty="0" err="1" smtClean="0"/>
              <a:t>cyclistic</a:t>
            </a:r>
            <a:r>
              <a:rPr lang="en-US" sz="2400" dirty="0" smtClean="0"/>
              <a:t> bikes differently.</a:t>
            </a:r>
          </a:p>
          <a:p>
            <a:r>
              <a:rPr lang="en-US" sz="2400" dirty="0" smtClean="0"/>
              <a:t>This comparison along with other tasks will be later used to design marketing strategies aimed at converting casual riders into members.</a:t>
            </a:r>
            <a:endParaRPr lang="en-US" sz="2400" dirty="0"/>
          </a:p>
        </p:txBody>
      </p:sp>
    </p:spTree>
    <p:extLst>
      <p:ext uri="{BB962C8B-B14F-4D97-AF65-F5344CB8AC3E}">
        <p14:creationId xmlns:p14="http://schemas.microsoft.com/office/powerpoint/2010/main" val="10008204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2681554" y="1551398"/>
            <a:ext cx="8948791" cy="3811712"/>
          </a:xfrm>
        </p:spPr>
        <p:txBody>
          <a:bodyPr/>
          <a:lstStyle/>
          <a:p>
            <a:pPr algn="ctr"/>
            <a:r>
              <a:rPr lang="en-US" sz="4800" dirty="0" smtClean="0"/>
              <a:t>Insights From Last 12 Months</a:t>
            </a:r>
            <a:r>
              <a:rPr lang="en-US" dirty="0" smtClean="0"/>
              <a:t/>
            </a:r>
            <a:br>
              <a:rPr lang="en-US" dirty="0" smtClean="0"/>
            </a:br>
            <a:r>
              <a:rPr lang="en-US" dirty="0" smtClean="0"/>
              <a:t>October, 2021 to September, 2022</a:t>
            </a:r>
            <a:endParaRPr lang="en-US" dirty="0"/>
          </a:p>
        </p:txBody>
      </p:sp>
    </p:spTree>
    <p:extLst>
      <p:ext uri="{BB962C8B-B14F-4D97-AF65-F5344CB8AC3E}">
        <p14:creationId xmlns:p14="http://schemas.microsoft.com/office/powerpoint/2010/main" val="8404053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a:solidFill>
                  <a:schemeClr val="tx1">
                    <a:lumMod val="85000"/>
                    <a:lumOff val="15000"/>
                  </a:schemeClr>
                </a:solidFill>
              </a:rPr>
              <a:t>Total Ride Share of Each User Group</a:t>
            </a:r>
          </a:p>
        </p:txBody>
      </p:sp>
      <p:sp>
        <p:nvSpPr>
          <p:cNvPr id="5" name="Content Placeholder 4"/>
          <p:cNvSpPr>
            <a:spLocks noGrp="1"/>
          </p:cNvSpPr>
          <p:nvPr>
            <p:ph sz="half" idx="1"/>
          </p:nvPr>
        </p:nvSpPr>
        <p:spPr/>
        <p:txBody>
          <a:bodyPr/>
          <a:lstStyle/>
          <a:p>
            <a:pPr marL="0" indent="0">
              <a:buNone/>
            </a:pPr>
            <a:r>
              <a:rPr lang="en-US" b="1" dirty="0">
                <a:solidFill>
                  <a:schemeClr val="tx1">
                    <a:lumMod val="75000"/>
                    <a:lumOff val="25000"/>
                  </a:schemeClr>
                </a:solidFill>
              </a:rPr>
              <a:t>Insight #1</a:t>
            </a:r>
          </a:p>
          <a:p>
            <a:endParaRPr lang="en-US" dirty="0"/>
          </a:p>
          <a:p>
            <a:pPr marL="0" indent="0">
              <a:buNone/>
            </a:pPr>
            <a:r>
              <a:rPr lang="en-US" dirty="0"/>
              <a:t>Number of rides taken by Members is </a:t>
            </a:r>
            <a:r>
              <a:rPr lang="en-US" dirty="0" smtClean="0"/>
              <a:t>18% </a:t>
            </a:r>
            <a:r>
              <a:rPr lang="en-US" dirty="0"/>
              <a:t>more than rides taken by Casual users.</a:t>
            </a:r>
          </a:p>
          <a:p>
            <a:pPr marL="0" indent="0">
              <a:buNone/>
            </a:pPr>
            <a:endParaRPr lang="en-US" dirty="0"/>
          </a:p>
        </p:txBody>
      </p:sp>
      <p:graphicFrame>
        <p:nvGraphicFramePr>
          <p:cNvPr id="7" name="Content Placeholder 6"/>
          <p:cNvGraphicFramePr>
            <a:graphicFrameLocks noGrp="1"/>
          </p:cNvGraphicFramePr>
          <p:nvPr>
            <p:ph sz="half" idx="2"/>
            <p:extLst>
              <p:ext uri="{D42A27DB-BD31-4B8C-83A1-F6EECF244321}">
                <p14:modId xmlns:p14="http://schemas.microsoft.com/office/powerpoint/2010/main" val="2645512839"/>
              </p:ext>
            </p:extLst>
          </p:nvPr>
        </p:nvGraphicFramePr>
        <p:xfrm>
          <a:off x="6172200" y="1825625"/>
          <a:ext cx="5181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255905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55320" y="182245"/>
            <a:ext cx="10515600" cy="1325563"/>
          </a:xfrm>
        </p:spPr>
        <p:txBody>
          <a:bodyPr/>
          <a:lstStyle/>
          <a:p>
            <a:pPr algn="ctr"/>
            <a:r>
              <a:rPr lang="en-US" dirty="0" smtClean="0"/>
              <a:t>Average Duration of Rides</a:t>
            </a:r>
            <a:endParaRPr lang="en-US" dirty="0"/>
          </a:p>
        </p:txBody>
      </p:sp>
      <p:sp>
        <p:nvSpPr>
          <p:cNvPr id="6" name="Content Placeholder 5"/>
          <p:cNvSpPr>
            <a:spLocks noGrp="1"/>
          </p:cNvSpPr>
          <p:nvPr>
            <p:ph sz="half" idx="1"/>
          </p:nvPr>
        </p:nvSpPr>
        <p:spPr>
          <a:xfrm>
            <a:off x="838200" y="1825625"/>
            <a:ext cx="2779643" cy="4351338"/>
          </a:xfrm>
        </p:spPr>
        <p:txBody>
          <a:bodyPr/>
          <a:lstStyle/>
          <a:p>
            <a:pPr marL="0" indent="0">
              <a:buNone/>
            </a:pPr>
            <a:r>
              <a:rPr lang="en-US" dirty="0" smtClean="0"/>
              <a:t>Average ride duration of Casual riders is more than 2 times Member riders</a:t>
            </a:r>
            <a:endParaRPr lang="en-US" dirty="0"/>
          </a:p>
        </p:txBody>
      </p:sp>
      <p:graphicFrame>
        <p:nvGraphicFramePr>
          <p:cNvPr id="10" name="Chart 9"/>
          <p:cNvGraphicFramePr>
            <a:graphicFrameLocks/>
          </p:cNvGraphicFramePr>
          <p:nvPr>
            <p:extLst>
              <p:ext uri="{D42A27DB-BD31-4B8C-83A1-F6EECF244321}">
                <p14:modId xmlns:p14="http://schemas.microsoft.com/office/powerpoint/2010/main" val="798301326"/>
              </p:ext>
            </p:extLst>
          </p:nvPr>
        </p:nvGraphicFramePr>
        <p:xfrm>
          <a:off x="4325510" y="1601787"/>
          <a:ext cx="4977516" cy="467974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228694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Weekly Breakdown of Number of Riders</a:t>
            </a:r>
            <a:endParaRPr lang="en-US" dirty="0"/>
          </a:p>
        </p:txBody>
      </p:sp>
      <p:sp>
        <p:nvSpPr>
          <p:cNvPr id="6" name="Content Placeholder 5"/>
          <p:cNvSpPr>
            <a:spLocks noGrp="1"/>
          </p:cNvSpPr>
          <p:nvPr>
            <p:ph sz="half" idx="1"/>
          </p:nvPr>
        </p:nvSpPr>
        <p:spPr>
          <a:xfrm>
            <a:off x="838200" y="1825625"/>
            <a:ext cx="4535184" cy="4351338"/>
          </a:xfrm>
        </p:spPr>
        <p:txBody>
          <a:bodyPr/>
          <a:lstStyle/>
          <a:p>
            <a:pPr marL="0" indent="0">
              <a:buNone/>
            </a:pPr>
            <a:r>
              <a:rPr lang="en-US" dirty="0" smtClean="0"/>
              <a:t>Insight #2</a:t>
            </a:r>
          </a:p>
          <a:p>
            <a:pPr marL="0" indent="0">
              <a:buNone/>
            </a:pPr>
            <a:r>
              <a:rPr lang="en-US" dirty="0" smtClean="0"/>
              <a:t>The number of casual riders get almost doubled on weekends compared to weekdays.</a:t>
            </a:r>
          </a:p>
          <a:p>
            <a:pPr marL="0" indent="0">
              <a:buNone/>
            </a:pPr>
            <a:endParaRPr lang="en-US" dirty="0"/>
          </a:p>
          <a:p>
            <a:pPr marL="0" indent="0">
              <a:buNone/>
            </a:pPr>
            <a:r>
              <a:rPr lang="en-US" dirty="0" smtClean="0"/>
              <a:t>The number of Member riders increases early on weekdays, and drops steadily from mid-week till weekends.</a:t>
            </a:r>
            <a:endParaRPr lang="en-US" dirty="0"/>
          </a:p>
        </p:txBody>
      </p:sp>
      <p:graphicFrame>
        <p:nvGraphicFramePr>
          <p:cNvPr id="7" name="Content Placeholder 6"/>
          <p:cNvGraphicFramePr>
            <a:graphicFrameLocks noGrp="1"/>
          </p:cNvGraphicFramePr>
          <p:nvPr>
            <p:ph sz="half" idx="2"/>
            <p:extLst>
              <p:ext uri="{D42A27DB-BD31-4B8C-83A1-F6EECF244321}">
                <p14:modId xmlns:p14="http://schemas.microsoft.com/office/powerpoint/2010/main" val="2084545876"/>
              </p:ext>
            </p:extLst>
          </p:nvPr>
        </p:nvGraphicFramePr>
        <p:xfrm>
          <a:off x="5291191" y="1551398"/>
          <a:ext cx="6452171" cy="476720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361356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Weekly Breakdown of Average Ride Duration</a:t>
            </a:r>
            <a:endParaRPr lang="en-US" dirty="0"/>
          </a:p>
        </p:txBody>
      </p:sp>
      <p:sp>
        <p:nvSpPr>
          <p:cNvPr id="6" name="Content Placeholder 5"/>
          <p:cNvSpPr>
            <a:spLocks noGrp="1"/>
          </p:cNvSpPr>
          <p:nvPr>
            <p:ph sz="half" idx="1"/>
          </p:nvPr>
        </p:nvSpPr>
        <p:spPr>
          <a:xfrm>
            <a:off x="838200" y="1825625"/>
            <a:ext cx="3929009" cy="4351338"/>
          </a:xfrm>
        </p:spPr>
        <p:txBody>
          <a:bodyPr>
            <a:normAutofit fontScale="92500" lnSpcReduction="10000"/>
          </a:bodyPr>
          <a:lstStyle/>
          <a:p>
            <a:r>
              <a:rPr lang="en-US" b="1" dirty="0" smtClean="0"/>
              <a:t>Insight #3</a:t>
            </a:r>
          </a:p>
          <a:p>
            <a:endParaRPr lang="en-US" dirty="0" smtClean="0"/>
          </a:p>
          <a:p>
            <a:r>
              <a:rPr lang="en-US" dirty="0" smtClean="0"/>
              <a:t>Members average ride duration remains constant throughout the week</a:t>
            </a:r>
          </a:p>
          <a:p>
            <a:endParaRPr lang="en-US" dirty="0" smtClean="0"/>
          </a:p>
          <a:p>
            <a:r>
              <a:rPr lang="en-US" dirty="0" smtClean="0"/>
              <a:t>The average rides duration for casual riders fluctuates during the week.</a:t>
            </a:r>
          </a:p>
          <a:p>
            <a:endParaRPr lang="en-US" dirty="0" smtClean="0"/>
          </a:p>
          <a:p>
            <a:pPr marL="0" indent="0">
              <a:buNone/>
            </a:pPr>
            <a:endParaRPr lang="en-US" dirty="0"/>
          </a:p>
        </p:txBody>
      </p:sp>
      <p:graphicFrame>
        <p:nvGraphicFramePr>
          <p:cNvPr id="7" name="Content Placeholder 6"/>
          <p:cNvGraphicFramePr>
            <a:graphicFrameLocks noGrp="1"/>
          </p:cNvGraphicFramePr>
          <p:nvPr>
            <p:ph sz="half" idx="2"/>
            <p:extLst>
              <p:ext uri="{D42A27DB-BD31-4B8C-83A1-F6EECF244321}">
                <p14:modId xmlns:p14="http://schemas.microsoft.com/office/powerpoint/2010/main" val="597997509"/>
              </p:ext>
            </p:extLst>
          </p:nvPr>
        </p:nvGraphicFramePr>
        <p:xfrm>
          <a:off x="4767209" y="1548223"/>
          <a:ext cx="6278367"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156851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Casual Riders Weekday </a:t>
            </a:r>
            <a:r>
              <a:rPr lang="en-US" dirty="0" err="1" smtClean="0"/>
              <a:t>vs</a:t>
            </a:r>
            <a:r>
              <a:rPr lang="en-US" dirty="0" smtClean="0"/>
              <a:t> Weekend</a:t>
            </a:r>
            <a:endParaRPr lang="en-US" dirty="0"/>
          </a:p>
        </p:txBody>
      </p:sp>
      <p:sp>
        <p:nvSpPr>
          <p:cNvPr id="6" name="Content Placeholder 5"/>
          <p:cNvSpPr>
            <a:spLocks noGrp="1"/>
          </p:cNvSpPr>
          <p:nvPr>
            <p:ph sz="half" idx="1"/>
          </p:nvPr>
        </p:nvSpPr>
        <p:spPr>
          <a:xfrm>
            <a:off x="838200" y="1825625"/>
            <a:ext cx="4298879" cy="4351338"/>
          </a:xfrm>
        </p:spPr>
        <p:txBody>
          <a:bodyPr/>
          <a:lstStyle/>
          <a:p>
            <a:r>
              <a:rPr lang="en-US" dirty="0"/>
              <a:t>The average ride duration of casual users does not change at the same rate as the number of rides.</a:t>
            </a:r>
          </a:p>
          <a:p>
            <a:r>
              <a:rPr lang="en-US" dirty="0"/>
              <a:t>Still, There’s a moderately positive correlation.</a:t>
            </a:r>
          </a:p>
          <a:p>
            <a:endParaRPr lang="en-US" dirty="0"/>
          </a:p>
          <a:p>
            <a:r>
              <a:rPr lang="en-US" dirty="0"/>
              <a:t>It shows weekend casual riders tend to take longer rides than weekday users.</a:t>
            </a:r>
          </a:p>
          <a:p>
            <a:pPr marL="0" indent="0">
              <a:buNone/>
            </a:pPr>
            <a:endParaRPr lang="en-US" dirty="0"/>
          </a:p>
        </p:txBody>
      </p:sp>
      <p:graphicFrame>
        <p:nvGraphicFramePr>
          <p:cNvPr id="7" name="Chart 6"/>
          <p:cNvGraphicFramePr>
            <a:graphicFrameLocks/>
          </p:cNvGraphicFramePr>
          <p:nvPr>
            <p:extLst>
              <p:ext uri="{D42A27DB-BD31-4B8C-83A1-F6EECF244321}">
                <p14:modId xmlns:p14="http://schemas.microsoft.com/office/powerpoint/2010/main" val="15703971"/>
              </p:ext>
            </p:extLst>
          </p:nvPr>
        </p:nvGraphicFramePr>
        <p:xfrm>
          <a:off x="5137079" y="1690688"/>
          <a:ext cx="3283999" cy="384572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p:cNvGraphicFramePr>
            <a:graphicFrameLocks/>
          </p:cNvGraphicFramePr>
          <p:nvPr>
            <p:extLst>
              <p:ext uri="{D42A27DB-BD31-4B8C-83A1-F6EECF244321}">
                <p14:modId xmlns:p14="http://schemas.microsoft.com/office/powerpoint/2010/main" val="2991288185"/>
              </p:ext>
            </p:extLst>
          </p:nvPr>
        </p:nvGraphicFramePr>
        <p:xfrm>
          <a:off x="8436335" y="1690688"/>
          <a:ext cx="3458817" cy="390447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25348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2188</TotalTime>
  <Words>613</Words>
  <Application>Microsoft Office PowerPoint</Application>
  <PresentationFormat>Widescreen</PresentationFormat>
  <Paragraphs>75</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Biome Light</vt:lpstr>
      <vt:lpstr>Calibri</vt:lpstr>
      <vt:lpstr>Calibri Light</vt:lpstr>
      <vt:lpstr>Times New Roman</vt:lpstr>
      <vt:lpstr>Office Theme</vt:lpstr>
      <vt:lpstr>CASE STUDY</vt:lpstr>
      <vt:lpstr>Contents</vt:lpstr>
      <vt:lpstr>Statement of Business Task</vt:lpstr>
      <vt:lpstr>Insights From Last 12 Months October, 2021 to September, 2022</vt:lpstr>
      <vt:lpstr>Total Ride Share of Each User Group</vt:lpstr>
      <vt:lpstr>Average Duration of Rides</vt:lpstr>
      <vt:lpstr>Weekly Breakdown of Number of Riders</vt:lpstr>
      <vt:lpstr>Weekly Breakdown of Average Ride Duration</vt:lpstr>
      <vt:lpstr>Casual Riders Weekday vs Weekend</vt:lpstr>
      <vt:lpstr>Annual Breakdown of Average Ride Duration</vt:lpstr>
      <vt:lpstr>PowerPoint Presentation</vt:lpstr>
      <vt:lpstr>Summary</vt:lpstr>
      <vt:lpstr>Recommendations</vt:lpstr>
      <vt:lpstr>THANK YOU</vt:lpstr>
      <vt:lpstr>APPENDIX</vt:lpstr>
      <vt:lpstr>Datasets</vt:lpstr>
      <vt:lpstr>Top 5 Stations Used by Casual Riders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dc:title>
  <dc:creator>Microsoft account</dc:creator>
  <cp:lastModifiedBy>Microsoft account</cp:lastModifiedBy>
  <cp:revision>37</cp:revision>
  <dcterms:created xsi:type="dcterms:W3CDTF">2022-12-20T14:08:40Z</dcterms:created>
  <dcterms:modified xsi:type="dcterms:W3CDTF">2022-12-22T23:10:10Z</dcterms:modified>
</cp:coreProperties>
</file>

<file path=docProps/thumbnail.jpeg>
</file>